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57" r:id="rId3"/>
    <p:sldId id="283" r:id="rId4"/>
    <p:sldId id="284" r:id="rId5"/>
    <p:sldId id="285" r:id="rId6"/>
    <p:sldId id="294" r:id="rId7"/>
    <p:sldId id="295" r:id="rId8"/>
    <p:sldId id="286" r:id="rId9"/>
    <p:sldId id="288" r:id="rId10"/>
    <p:sldId id="289" r:id="rId11"/>
    <p:sldId id="287" r:id="rId12"/>
    <p:sldId id="290" r:id="rId13"/>
    <p:sldId id="291" r:id="rId14"/>
    <p:sldId id="292" r:id="rId15"/>
    <p:sldId id="301" r:id="rId16"/>
    <p:sldId id="293" r:id="rId17"/>
    <p:sldId id="296" r:id="rId18"/>
    <p:sldId id="297" r:id="rId19"/>
    <p:sldId id="298" r:id="rId20"/>
    <p:sldId id="299" r:id="rId21"/>
    <p:sldId id="300" r:id="rId22"/>
    <p:sldId id="302" r:id="rId23"/>
    <p:sldId id="303" r:id="rId24"/>
    <p:sldId id="304" r:id="rId25"/>
    <p:sldId id="305"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4E3"/>
    <a:srgbClr val="9B2D2A"/>
    <a:srgbClr val="FF0000"/>
    <a:srgbClr val="FF3300"/>
    <a:srgbClr val="FFFF66"/>
    <a:srgbClr val="FF9900"/>
    <a:srgbClr val="808080"/>
    <a:srgbClr val="3333CC"/>
    <a:srgbClr val="FF66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5739" autoAdjust="0"/>
  </p:normalViewPr>
  <p:slideViewPr>
    <p:cSldViewPr>
      <p:cViewPr varScale="1">
        <p:scale>
          <a:sx n="80" d="100"/>
          <a:sy n="80" d="100"/>
        </p:scale>
        <p:origin x="-96" y="-126"/>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2376" y="14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FF75D-F9C6-4D72-98D3-CC267053EB8A}" type="datetimeFigureOut">
              <a:rPr lang="zh-TW" altLang="en-US" smtClean="0"/>
              <a:pPr/>
              <a:t>2010/1/2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E1A91-B535-46A0-8B5A-43384379AB8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Sir, Dr. Du, Dr. Lai, Dr. Chen and everyon</a:t>
            </a:r>
            <a:r>
              <a:rPr lang="en-US" altLang="zh-TW" baseline="0" dirty="0" smtClean="0"/>
              <a:t>e good afternoon. Today I will present and report my recent research results.</a:t>
            </a:r>
          </a:p>
          <a:p>
            <a:r>
              <a:rPr lang="en-US" altLang="zh-TW" baseline="0" dirty="0" smtClean="0"/>
              <a:t>I have two research project. One is transparent conductive film. This project is a cooperative project with Dr. HK Lin of industrial technology research institute.</a:t>
            </a:r>
          </a:p>
          <a:p>
            <a:r>
              <a:rPr lang="en-US" altLang="zh-TW" baseline="0" dirty="0" smtClean="0"/>
              <a:t>Another is the micro/</a:t>
            </a:r>
            <a:r>
              <a:rPr lang="en-US" altLang="zh-TW" baseline="0" dirty="0" err="1" smtClean="0"/>
              <a:t>submicro</a:t>
            </a:r>
            <a:r>
              <a:rPr lang="en-US" altLang="zh-TW" baseline="0" dirty="0" smtClean="0"/>
              <a:t>-tensile tests by membrane deflection experiment, termed MDE.</a:t>
            </a:r>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In Ag-Ti co-sputtering,</a:t>
            </a:r>
            <a:r>
              <a:rPr lang="en-US" altLang="zh-TW" baseline="0" dirty="0" smtClean="0"/>
              <a:t> Ag75Al25  precipitate many gray precipitation in black matrix. White particle may be contamination. However, Ag ratio is lower than 70%, the appearance of co-sputtering films are very clear without precipitation. Very like amorphous film.</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11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Pure Ag deposition</a:t>
            </a:r>
            <a:r>
              <a:rPr lang="en-US" altLang="zh-TW" baseline="0" dirty="0" smtClean="0"/>
              <a:t> with 3 nm thickness, the morphology is island structure. However, Ag-Al, Ag-Ti and </a:t>
            </a:r>
            <a:r>
              <a:rPr lang="en-US" altLang="zh-TW" baseline="0" dirty="0" err="1" smtClean="0"/>
              <a:t>ZrCu</a:t>
            </a:r>
            <a:r>
              <a:rPr lang="en-US" altLang="zh-TW" baseline="0" dirty="0" smtClean="0"/>
              <a:t> are continuous film.</a:t>
            </a:r>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13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This</a:t>
            </a:r>
            <a:r>
              <a:rPr lang="en-US" altLang="zh-TW" baseline="0" dirty="0" smtClean="0"/>
              <a:t> table compiles the transmittance at 550 nm visible wavelength for these different TCF.</a:t>
            </a:r>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18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Sputter deposition</a:t>
            </a:r>
            <a:r>
              <a:rPr lang="en-US" altLang="zh-TW" baseline="0" dirty="0" smtClean="0"/>
              <a:t> is a method, employing the </a:t>
            </a:r>
            <a:r>
              <a:rPr lang="en-US" altLang="zh-TW" baseline="0" dirty="0" err="1" smtClean="0"/>
              <a:t>Ar</a:t>
            </a:r>
            <a:r>
              <a:rPr lang="en-US" altLang="zh-TW" baseline="0" dirty="0" smtClean="0"/>
              <a:t> atom ionization in plasma, therefore, </a:t>
            </a:r>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Here</a:t>
            </a:r>
            <a:r>
              <a:rPr lang="en-US" altLang="zh-TW" baseline="0" dirty="0" smtClean="0"/>
              <a:t> is the outline of this presentation. Firstly, I will present the micro/</a:t>
            </a:r>
            <a:r>
              <a:rPr lang="en-US" altLang="zh-TW" baseline="0" dirty="0" err="1" smtClean="0"/>
              <a:t>submicro</a:t>
            </a:r>
            <a:r>
              <a:rPr lang="en-US" altLang="zh-TW" baseline="0" dirty="0" smtClean="0"/>
              <a:t>-tensile tests project. In the part of micro/</a:t>
            </a:r>
            <a:r>
              <a:rPr lang="en-US" altLang="zh-TW" baseline="0" dirty="0" err="1" smtClean="0"/>
              <a:t>submicro</a:t>
            </a:r>
            <a:r>
              <a:rPr lang="en-US" altLang="zh-TW" baseline="0" dirty="0" smtClean="0"/>
              <a:t>-tensile tests, I will introduce the mechanical test methods for the thin films and what is the membrane deflection experiment, MDE. Then, report the preliminary results and prospects. That is some improving plane in this project. End the micro/</a:t>
            </a:r>
            <a:r>
              <a:rPr lang="en-US" altLang="zh-TW" baseline="0" dirty="0" err="1" smtClean="0"/>
              <a:t>submicro</a:t>
            </a:r>
            <a:r>
              <a:rPr lang="en-US" altLang="zh-TW" baseline="0" dirty="0" smtClean="0"/>
              <a:t>-tensile tests part, I will also introduce the transparent conductive film project, termed TCF project. In the TCF project, firstly, I will introduce what is the transparent conductive film and how to manufacture this transparent conductive film, then report the experimental methods and results. Finally, I will make a brief summary and suggestion for this research project.</a:t>
            </a:r>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23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24</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25</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If someone TCF are coated on flexible substrate,</a:t>
            </a:r>
            <a:r>
              <a:rPr lang="en-US" altLang="zh-TW" baseline="0" dirty="0" smtClean="0"/>
              <a:t> it will confront a big challenge of maintaining stable conductivity after high cycles bending or high curvature radius.</a:t>
            </a:r>
          </a:p>
          <a:p>
            <a:r>
              <a:rPr lang="en-US" altLang="zh-TW" baseline="0" dirty="0" smtClean="0"/>
              <a:t>Because the traditional TCF, ITO will appear the crack to influence the conductivity after high cycles bending or high curvature radius. So, in this project, our purpose is fabricate the …..</a:t>
            </a:r>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Our design</a:t>
            </a:r>
            <a:r>
              <a:rPr lang="en-US" altLang="zh-TW" baseline="0" dirty="0" smtClean="0"/>
              <a:t> has two different TCF structure, one is the bi-layer structure. In this structure, the metal layer will be coated firstly, then coated the ITO film. Another structure is a sandwich structure. This structure design has been reported in many literatures. Metal layer materials will have ….</a:t>
            </a:r>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These</a:t>
            </a:r>
            <a:r>
              <a:rPr lang="en-US" altLang="zh-TW" baseline="0" dirty="0" smtClean="0"/>
              <a:t> two figures are Ag-Al and Ag-Ti phase diagram. From these two phase diagram, we know Ag-Al and Ag-Ti are miscible system. However, in alloy design, I hope the alloy element will be Ag as matrix.</a:t>
            </a:r>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 Ag-Al co-sputtering,</a:t>
            </a:r>
            <a:r>
              <a:rPr lang="en-US" altLang="zh-TW" baseline="0" dirty="0" smtClean="0"/>
              <a:t> Ag80Al20 will precipitate some small and white particles in gray matrix. However, Ag ratio is lower than 70%, the appearance of co-sputtering films are very clear without precipitation. Very like amorphous film.</a:t>
            </a:r>
            <a:endParaRPr lang="zh-TW" altLang="en-US" dirty="0"/>
          </a:p>
        </p:txBody>
      </p:sp>
      <p:sp>
        <p:nvSpPr>
          <p:cNvPr id="4" name="投影片編號版面配置區 3"/>
          <p:cNvSpPr>
            <a:spLocks noGrp="1"/>
          </p:cNvSpPr>
          <p:nvPr>
            <p:ph type="sldNum" sz="quarter" idx="10"/>
          </p:nvPr>
        </p:nvSpPr>
        <p:spPr/>
        <p:txBody>
          <a:bodyPr/>
          <a:lstStyle/>
          <a:p>
            <a:fld id="{ACFE1A91-B535-46A0-8B5A-43384379AB85}" type="slidenum">
              <a:rPr lang="zh-TW" altLang="en-US" smtClean="0"/>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4C1121AA-0657-45DC-A68F-7BC5B88AD721}" type="datetimeFigureOut">
              <a:rPr lang="zh-TW" altLang="en-US" smtClean="0"/>
              <a:pPr/>
              <a:t>2010/1/2</a:t>
            </a:fld>
            <a:endParaRPr lang="zh-TW" altLang="en-US"/>
          </a:p>
        </p:txBody>
      </p:sp>
      <p:sp>
        <p:nvSpPr>
          <p:cNvPr id="19" name="頁尾版面配置區 18"/>
          <p:cNvSpPr>
            <a:spLocks noGrp="1"/>
          </p:cNvSpPr>
          <p:nvPr>
            <p:ph type="ftr" sz="quarter" idx="11"/>
          </p:nvPr>
        </p:nvSpPr>
        <p:spPr/>
        <p:txBody>
          <a:bodyPr/>
          <a:lstStyle/>
          <a:p>
            <a:r>
              <a:rPr lang="en-US" altLang="zh-TW" dirty="0" smtClean="0"/>
              <a:t>Dr. C. J. Lee   copy right</a:t>
            </a:r>
            <a:endParaRPr lang="zh-TW" altLang="en-US" dirty="0"/>
          </a:p>
        </p:txBody>
      </p:sp>
      <p:sp>
        <p:nvSpPr>
          <p:cNvPr id="27" name="投影片編號版面配置區 26"/>
          <p:cNvSpPr>
            <a:spLocks noGrp="1"/>
          </p:cNvSpPr>
          <p:nvPr>
            <p:ph type="sldNum" sz="quarter" idx="12"/>
          </p:nvPr>
        </p:nvSpPr>
        <p:spPr/>
        <p:txBody>
          <a:bodyPr/>
          <a:lstStyle/>
          <a:p>
            <a:fld id="{2D3523C2-74E0-444C-961C-68D1B3C8796A}"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C1121AA-0657-45DC-A68F-7BC5B88AD721}" type="datetimeFigureOut">
              <a:rPr lang="zh-TW" altLang="en-US" smtClean="0"/>
              <a:pPr/>
              <a:t>2010/1/2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D3523C2-74E0-444C-961C-68D1B3C8796A}"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C1121AA-0657-45DC-A68F-7BC5B88AD721}" type="datetimeFigureOut">
              <a:rPr lang="zh-TW" altLang="en-US" smtClean="0"/>
              <a:pPr/>
              <a:t>2010/1/2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D3523C2-74E0-444C-961C-68D1B3C8796A}"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736"/>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457200" y="1500174"/>
            <a:ext cx="8229600" cy="4824426"/>
          </a:xfrm>
        </p:spPr>
        <p:txBody>
          <a:body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日期版面配置區 3"/>
          <p:cNvSpPr>
            <a:spLocks noGrp="1"/>
          </p:cNvSpPr>
          <p:nvPr>
            <p:ph type="dt" sz="half" idx="10"/>
          </p:nvPr>
        </p:nvSpPr>
        <p:spPr/>
        <p:txBody>
          <a:bodyPr/>
          <a:lstStyle/>
          <a:p>
            <a:fld id="{4C1121AA-0657-45DC-A68F-7BC5B88AD721}" type="datetimeFigureOut">
              <a:rPr lang="zh-TW" altLang="en-US" smtClean="0"/>
              <a:pPr/>
              <a:t>2010/1/2</a:t>
            </a:fld>
            <a:endParaRPr lang="zh-TW" altLang="en-US"/>
          </a:p>
        </p:txBody>
      </p:sp>
      <p:sp>
        <p:nvSpPr>
          <p:cNvPr id="5" name="頁尾版面配置區 4"/>
          <p:cNvSpPr>
            <a:spLocks noGrp="1"/>
          </p:cNvSpPr>
          <p:nvPr>
            <p:ph type="ftr" sz="quarter" idx="11"/>
          </p:nvPr>
        </p:nvSpPr>
        <p:spPr/>
        <p:txBody>
          <a:bodyPr/>
          <a:lstStyle/>
          <a:p>
            <a:r>
              <a:rPr lang="en-US" altLang="zh-TW" dirty="0" smtClean="0"/>
              <a:t>Dr. C. J. Lee  copy right</a:t>
            </a:r>
            <a:endParaRPr lang="zh-TW" altLang="en-US" dirty="0"/>
          </a:p>
        </p:txBody>
      </p:sp>
      <p:sp>
        <p:nvSpPr>
          <p:cNvPr id="6" name="投影片編號版面配置區 5"/>
          <p:cNvSpPr>
            <a:spLocks noGrp="1"/>
          </p:cNvSpPr>
          <p:nvPr>
            <p:ph type="sldNum" sz="quarter" idx="12"/>
          </p:nvPr>
        </p:nvSpPr>
        <p:spPr/>
        <p:txBody>
          <a:bodyPr/>
          <a:lstStyle/>
          <a:p>
            <a:fld id="{2D3523C2-74E0-444C-961C-68D1B3C8796A}"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4C1121AA-0657-45DC-A68F-7BC5B88AD721}" type="datetimeFigureOut">
              <a:rPr lang="zh-TW" altLang="en-US" smtClean="0"/>
              <a:pPr/>
              <a:t>2010/1/2</a:t>
            </a:fld>
            <a:endParaRPr lang="zh-TW" altLang="en-US"/>
          </a:p>
        </p:txBody>
      </p:sp>
      <p:sp>
        <p:nvSpPr>
          <p:cNvPr id="5" name="頁尾版面配置區 4"/>
          <p:cNvSpPr>
            <a:spLocks noGrp="1"/>
          </p:cNvSpPr>
          <p:nvPr>
            <p:ph type="ftr" sz="quarter" idx="11"/>
          </p:nvPr>
        </p:nvSpPr>
        <p:spPr/>
        <p:txBody>
          <a:bodyPr/>
          <a:lstStyle/>
          <a:p>
            <a:r>
              <a:rPr lang="en-US" altLang="zh-TW" dirty="0" smtClean="0"/>
              <a:t>Dr. C. J. Lee   copy right</a:t>
            </a:r>
            <a:endParaRPr lang="zh-TW" altLang="en-US" dirty="0" smtClean="0"/>
          </a:p>
          <a:p>
            <a:endParaRPr lang="zh-TW" altLang="en-US" dirty="0"/>
          </a:p>
        </p:txBody>
      </p:sp>
      <p:sp>
        <p:nvSpPr>
          <p:cNvPr id="6" name="投影片編號版面配置區 5"/>
          <p:cNvSpPr>
            <a:spLocks noGrp="1"/>
          </p:cNvSpPr>
          <p:nvPr>
            <p:ph type="sldNum" sz="quarter" idx="12"/>
          </p:nvPr>
        </p:nvSpPr>
        <p:spPr/>
        <p:txBody>
          <a:bodyPr/>
          <a:lstStyle/>
          <a:p>
            <a:fld id="{2D3523C2-74E0-444C-961C-68D1B3C8796A}"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4C1121AA-0657-45DC-A68F-7BC5B88AD721}" type="datetimeFigureOut">
              <a:rPr lang="zh-TW" altLang="en-US" smtClean="0"/>
              <a:pPr/>
              <a:t>2010/1/2</a:t>
            </a:fld>
            <a:endParaRPr lang="zh-TW" altLang="en-US"/>
          </a:p>
        </p:txBody>
      </p:sp>
      <p:sp>
        <p:nvSpPr>
          <p:cNvPr id="6" name="頁尾版面配置區 5"/>
          <p:cNvSpPr>
            <a:spLocks noGrp="1"/>
          </p:cNvSpPr>
          <p:nvPr>
            <p:ph type="ftr" sz="quarter" idx="11"/>
          </p:nvPr>
        </p:nvSpPr>
        <p:spPr/>
        <p:txBody>
          <a:bodyPr/>
          <a:lstStyle/>
          <a:p>
            <a:r>
              <a:rPr lang="en-US" altLang="zh-TW" dirty="0" smtClean="0"/>
              <a:t>Dr. C. J. Lee  copy right</a:t>
            </a:r>
            <a:endParaRPr lang="zh-TW" altLang="en-US" dirty="0"/>
          </a:p>
        </p:txBody>
      </p:sp>
      <p:sp>
        <p:nvSpPr>
          <p:cNvPr id="7" name="投影片編號版面配置區 6"/>
          <p:cNvSpPr>
            <a:spLocks noGrp="1"/>
          </p:cNvSpPr>
          <p:nvPr>
            <p:ph type="sldNum" sz="quarter" idx="12"/>
          </p:nvPr>
        </p:nvSpPr>
        <p:spPr/>
        <p:txBody>
          <a:bodyPr/>
          <a:lstStyle/>
          <a:p>
            <a:fld id="{2D3523C2-74E0-444C-961C-68D1B3C8796A}"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4C1121AA-0657-45DC-A68F-7BC5B88AD721}" type="datetimeFigureOut">
              <a:rPr lang="zh-TW" altLang="en-US" smtClean="0"/>
              <a:pPr/>
              <a:t>2010/1/2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D3523C2-74E0-444C-961C-68D1B3C8796A}"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4C1121AA-0657-45DC-A68F-7BC5B88AD721}" type="datetimeFigureOut">
              <a:rPr lang="zh-TW" altLang="en-US" smtClean="0"/>
              <a:pPr/>
              <a:t>2010/1/2</a:t>
            </a:fld>
            <a:endParaRPr lang="zh-TW" altLang="en-US"/>
          </a:p>
        </p:txBody>
      </p:sp>
      <p:sp>
        <p:nvSpPr>
          <p:cNvPr id="4" name="頁尾版面配置區 3"/>
          <p:cNvSpPr>
            <a:spLocks noGrp="1"/>
          </p:cNvSpPr>
          <p:nvPr>
            <p:ph type="ftr" sz="quarter" idx="11"/>
          </p:nvPr>
        </p:nvSpPr>
        <p:spPr/>
        <p:txBody>
          <a:bodyPr/>
          <a:lstStyle/>
          <a:p>
            <a:r>
              <a:rPr lang="en-US" altLang="zh-TW" dirty="0" smtClean="0"/>
              <a:t>Dr. C. J. Lee copy right</a:t>
            </a:r>
            <a:endParaRPr lang="zh-TW" altLang="en-US" dirty="0"/>
          </a:p>
        </p:txBody>
      </p:sp>
      <p:sp>
        <p:nvSpPr>
          <p:cNvPr id="5" name="投影片編號版面配置區 4"/>
          <p:cNvSpPr>
            <a:spLocks noGrp="1"/>
          </p:cNvSpPr>
          <p:nvPr>
            <p:ph type="sldNum" sz="quarter" idx="12"/>
          </p:nvPr>
        </p:nvSpPr>
        <p:spPr/>
        <p:txBody>
          <a:bodyPr/>
          <a:lstStyle/>
          <a:p>
            <a:fld id="{2D3523C2-74E0-444C-961C-68D1B3C8796A}"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C1121AA-0657-45DC-A68F-7BC5B88AD721}" type="datetimeFigureOut">
              <a:rPr lang="zh-TW" altLang="en-US" smtClean="0"/>
              <a:pPr/>
              <a:t>2010/1/2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D3523C2-74E0-444C-961C-68D1B3C8796A}"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4C1121AA-0657-45DC-A68F-7BC5B88AD721}" type="datetimeFigureOut">
              <a:rPr lang="zh-TW" altLang="en-US" smtClean="0"/>
              <a:pPr/>
              <a:t>2010/1/2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D3523C2-74E0-444C-961C-68D1B3C8796A}"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4C1121AA-0657-45DC-A68F-7BC5B88AD721}" type="datetimeFigureOut">
              <a:rPr lang="zh-TW" altLang="en-US" smtClean="0"/>
              <a:pPr/>
              <a:t>2010/1/2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2D3523C2-74E0-444C-961C-68D1B3C8796A}"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C1121AA-0657-45DC-A68F-7BC5B88AD721}" type="datetimeFigureOut">
              <a:rPr lang="zh-TW" altLang="en-US" smtClean="0"/>
              <a:pPr/>
              <a:t>2010/1/2</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ltLang="zh-TW" dirty="0" smtClean="0"/>
              <a:t>Dr. C. J. Lee   copy right</a:t>
            </a:r>
            <a:endParaRPr lang="zh-TW" altLang="en-US" dirty="0"/>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3523C2-74E0-444C-961C-68D1B3C8796A}"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ctrTitle"/>
          </p:nvPr>
        </p:nvSpPr>
        <p:spPr>
          <a:xfrm>
            <a:off x="214282" y="2957522"/>
            <a:ext cx="8643998" cy="1828800"/>
          </a:xfrm>
        </p:spPr>
        <p:txBody>
          <a:bodyPr>
            <a:normAutofit fontScale="90000"/>
          </a:bodyPr>
          <a:lstStyle/>
          <a:p>
            <a:pPr algn="ctr"/>
            <a:r>
              <a:rPr lang="en-US" altLang="zh-TW" dirty="0" smtClean="0">
                <a:solidFill>
                  <a:schemeClr val="accent6"/>
                </a:solidFill>
                <a:latin typeface="Times New Roman" pitchFamily="18" charset="0"/>
                <a:cs typeface="Times New Roman" pitchFamily="18" charset="0"/>
              </a:rPr>
              <a:t>Group meeting:</a:t>
            </a: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Transparent Conductive Film and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Micro/</a:t>
            </a:r>
            <a:r>
              <a:rPr lang="en-US" altLang="zh-TW" dirty="0" err="1" smtClean="0">
                <a:latin typeface="Times New Roman" pitchFamily="18" charset="0"/>
                <a:cs typeface="Times New Roman" pitchFamily="18" charset="0"/>
              </a:rPr>
              <a:t>Submicro-Tenile</a:t>
            </a:r>
            <a:r>
              <a:rPr lang="en-US" altLang="zh-TW" dirty="0" smtClean="0">
                <a:latin typeface="Times New Roman" pitchFamily="18" charset="0"/>
                <a:cs typeface="Times New Roman" pitchFamily="18" charset="0"/>
              </a:rPr>
              <a:t> tests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by membrane deflection experiment (MDE)</a:t>
            </a:r>
            <a:endParaRPr lang="zh-TW" altLang="en-US" dirty="0">
              <a:latin typeface="Times New Roman" pitchFamily="18" charset="0"/>
              <a:cs typeface="Times New Roman" pitchFamily="18" charset="0"/>
            </a:endParaRPr>
          </a:p>
        </p:txBody>
      </p:sp>
      <p:sp>
        <p:nvSpPr>
          <p:cNvPr id="11" name="副標題 10"/>
          <p:cNvSpPr>
            <a:spLocks noGrp="1"/>
          </p:cNvSpPr>
          <p:nvPr>
            <p:ph type="subTitle" idx="1"/>
          </p:nvPr>
        </p:nvSpPr>
        <p:spPr>
          <a:xfrm>
            <a:off x="533400" y="4748234"/>
            <a:ext cx="7854696" cy="1752600"/>
          </a:xfrm>
        </p:spPr>
        <p:txBody>
          <a:bodyPr/>
          <a:lstStyle/>
          <a:p>
            <a:pPr algn="ctr"/>
            <a:endParaRPr lang="en-US" altLang="zh-TW" dirty="0" smtClean="0"/>
          </a:p>
          <a:p>
            <a:pPr algn="ctr"/>
            <a:r>
              <a:rPr lang="en-US" altLang="zh-TW" dirty="0" smtClean="0">
                <a:latin typeface="Times New Roman" pitchFamily="18" charset="0"/>
                <a:cs typeface="Times New Roman" pitchFamily="18" charset="0"/>
              </a:rPr>
              <a:t>Speaker: C. J. Lee</a:t>
            </a:r>
          </a:p>
          <a:p>
            <a:pPr algn="ctr"/>
            <a:r>
              <a:rPr lang="en-US" altLang="zh-TW" dirty="0" smtClean="0">
                <a:latin typeface="Times New Roman" pitchFamily="18" charset="0"/>
                <a:cs typeface="Times New Roman" pitchFamily="18" charset="0"/>
              </a:rPr>
              <a:t>Date: 2009/12/23</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Results</a:t>
            </a:r>
            <a:endParaRPr lang="zh-TW" altLang="en-US" dirty="0"/>
          </a:p>
        </p:txBody>
      </p:sp>
      <p:sp>
        <p:nvSpPr>
          <p:cNvPr id="3" name="內容版面配置區 2"/>
          <p:cNvSpPr>
            <a:spLocks noGrp="1"/>
          </p:cNvSpPr>
          <p:nvPr>
            <p:ph idx="1"/>
          </p:nvPr>
        </p:nvSpPr>
        <p:spPr/>
        <p:txBody>
          <a:bodyPr/>
          <a:lstStyle/>
          <a:p>
            <a:r>
              <a:rPr lang="en-US" altLang="zh-TW" dirty="0" smtClean="0"/>
              <a:t>Ag-Ti system</a:t>
            </a:r>
            <a:endParaRPr lang="zh-TW" altLang="en-US" dirty="0"/>
          </a:p>
        </p:txBody>
      </p:sp>
      <p:pic>
        <p:nvPicPr>
          <p:cNvPr id="4" name="圖片 3" descr="C:\Users\ChingJen\AppData\Local\Microsoft\Windows\Temporary Internet Files\Content.Word\AgTi-980908.jpg"/>
          <p:cNvPicPr/>
          <p:nvPr/>
        </p:nvPicPr>
        <p:blipFill>
          <a:blip r:embed="rId3" cstate="screen">
            <a:lum bright="-20000" contrast="40000"/>
          </a:blip>
          <a:srcRect/>
          <a:stretch>
            <a:fillRect/>
          </a:stretch>
        </p:blipFill>
        <p:spPr bwMode="auto">
          <a:xfrm>
            <a:off x="357158" y="2000240"/>
            <a:ext cx="2486025" cy="1905000"/>
          </a:xfrm>
          <a:prstGeom prst="rect">
            <a:avLst/>
          </a:prstGeom>
          <a:noFill/>
          <a:ln w="9525">
            <a:noFill/>
            <a:miter lim="800000"/>
            <a:headEnd/>
            <a:tailEnd/>
          </a:ln>
        </p:spPr>
      </p:pic>
      <p:pic>
        <p:nvPicPr>
          <p:cNvPr id="5" name="圖片 4" descr="C:\Users\ChingJen\AppData\Local\Microsoft\Windows\Temporary Internet Files\Content.Word\Ag70Ti30.jpg"/>
          <p:cNvPicPr/>
          <p:nvPr/>
        </p:nvPicPr>
        <p:blipFill>
          <a:blip r:embed="rId4" cstate="screen">
            <a:lum bright="-20000" contrast="40000"/>
          </a:blip>
          <a:srcRect/>
          <a:stretch>
            <a:fillRect/>
          </a:stretch>
        </p:blipFill>
        <p:spPr bwMode="auto">
          <a:xfrm>
            <a:off x="3357554" y="2000240"/>
            <a:ext cx="2481263" cy="1890713"/>
          </a:xfrm>
          <a:prstGeom prst="rect">
            <a:avLst/>
          </a:prstGeom>
          <a:noFill/>
          <a:ln w="9525">
            <a:noFill/>
            <a:miter lim="800000"/>
            <a:headEnd/>
            <a:tailEnd/>
          </a:ln>
        </p:spPr>
      </p:pic>
      <p:pic>
        <p:nvPicPr>
          <p:cNvPr id="6" name="圖片 5" descr="C:\Users\ChingJen\AppData\Local\Microsoft\Windows\Temporary Internet Files\Content.Word\Ag61Ti39.jpg"/>
          <p:cNvPicPr/>
          <p:nvPr/>
        </p:nvPicPr>
        <p:blipFill>
          <a:blip r:embed="rId5" cstate="screen">
            <a:lum bright="-40000" contrast="40000"/>
          </a:blip>
          <a:srcRect/>
          <a:stretch>
            <a:fillRect/>
          </a:stretch>
        </p:blipFill>
        <p:spPr bwMode="auto">
          <a:xfrm>
            <a:off x="6313808" y="1972944"/>
            <a:ext cx="2490788" cy="1890713"/>
          </a:xfrm>
          <a:prstGeom prst="rect">
            <a:avLst/>
          </a:prstGeom>
          <a:noFill/>
          <a:ln w="9525">
            <a:noFill/>
            <a:miter lim="800000"/>
            <a:headEnd/>
            <a:tailEnd/>
          </a:ln>
        </p:spPr>
      </p:pic>
      <p:pic>
        <p:nvPicPr>
          <p:cNvPr id="7" name="圖片 6" descr="C:\Users\ChingJen\AppData\Local\Microsoft\Windows\Temporary Internet Files\Content.Word\Ag48Ti52-sem2.jpg"/>
          <p:cNvPicPr/>
          <p:nvPr/>
        </p:nvPicPr>
        <p:blipFill>
          <a:blip r:embed="rId6" cstate="screen">
            <a:lum bright="-20000" contrast="20000"/>
          </a:blip>
          <a:srcRect/>
          <a:stretch>
            <a:fillRect/>
          </a:stretch>
        </p:blipFill>
        <p:spPr bwMode="auto">
          <a:xfrm>
            <a:off x="357158" y="4429132"/>
            <a:ext cx="2490788" cy="1857375"/>
          </a:xfrm>
          <a:prstGeom prst="rect">
            <a:avLst/>
          </a:prstGeom>
          <a:noFill/>
          <a:ln w="9525">
            <a:noFill/>
            <a:miter lim="800000"/>
            <a:headEnd/>
            <a:tailEnd/>
          </a:ln>
        </p:spPr>
      </p:pic>
      <p:pic>
        <p:nvPicPr>
          <p:cNvPr id="8" name="圖片 7" descr="C:\Users\ChingJen\AppData\Local\Microsoft\Windows\Temporary Internet Files\Content.Word\Ag38Ti62-sem.jpg"/>
          <p:cNvPicPr/>
          <p:nvPr/>
        </p:nvPicPr>
        <p:blipFill>
          <a:blip r:embed="rId7" cstate="screen">
            <a:lum bright="-20000" contrast="30000"/>
          </a:blip>
          <a:srcRect/>
          <a:stretch>
            <a:fillRect/>
          </a:stretch>
        </p:blipFill>
        <p:spPr bwMode="auto">
          <a:xfrm>
            <a:off x="3357554" y="4429132"/>
            <a:ext cx="2490788" cy="1866900"/>
          </a:xfrm>
          <a:prstGeom prst="rect">
            <a:avLst/>
          </a:prstGeom>
          <a:noFill/>
          <a:ln w="9525">
            <a:noFill/>
            <a:miter lim="800000"/>
            <a:headEnd/>
            <a:tailEnd/>
          </a:ln>
        </p:spPr>
      </p:pic>
      <p:sp>
        <p:nvSpPr>
          <p:cNvPr id="9" name="文字方塊 8"/>
          <p:cNvSpPr txBox="1"/>
          <p:nvPr/>
        </p:nvSpPr>
        <p:spPr>
          <a:xfrm>
            <a:off x="1142976" y="3907041"/>
            <a:ext cx="793935" cy="307777"/>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Ag</a:t>
            </a:r>
            <a:r>
              <a:rPr lang="en-US" altLang="zh-TW" sz="1400" baseline="-25000" dirty="0" smtClean="0">
                <a:latin typeface="Times New Roman" pitchFamily="18" charset="0"/>
                <a:cs typeface="Times New Roman" pitchFamily="18" charset="0"/>
              </a:rPr>
              <a:t>75</a:t>
            </a:r>
            <a:r>
              <a:rPr lang="en-US" altLang="zh-TW" sz="1400" dirty="0" smtClean="0">
                <a:latin typeface="Times New Roman" pitchFamily="18" charset="0"/>
                <a:cs typeface="Times New Roman" pitchFamily="18" charset="0"/>
              </a:rPr>
              <a:t>Ti</a:t>
            </a:r>
            <a:r>
              <a:rPr lang="en-US" altLang="zh-TW" sz="1400" baseline="-25000" dirty="0" smtClean="0">
                <a:latin typeface="Times New Roman" pitchFamily="18" charset="0"/>
                <a:cs typeface="Times New Roman" pitchFamily="18" charset="0"/>
              </a:rPr>
              <a:t>25</a:t>
            </a:r>
            <a:endParaRPr lang="zh-TW" altLang="en-US" sz="1400" baseline="-25000" dirty="0">
              <a:latin typeface="Times New Roman" pitchFamily="18" charset="0"/>
              <a:cs typeface="Times New Roman" pitchFamily="18" charset="0"/>
            </a:endParaRPr>
          </a:p>
        </p:txBody>
      </p:sp>
      <p:sp>
        <p:nvSpPr>
          <p:cNvPr id="10" name="文字方塊 9"/>
          <p:cNvSpPr txBox="1"/>
          <p:nvPr/>
        </p:nvSpPr>
        <p:spPr>
          <a:xfrm>
            <a:off x="4206693" y="3857628"/>
            <a:ext cx="793935" cy="307777"/>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Ag</a:t>
            </a:r>
            <a:r>
              <a:rPr lang="en-US" altLang="zh-TW" sz="1400" baseline="-25000" dirty="0" smtClean="0">
                <a:latin typeface="Times New Roman" pitchFamily="18" charset="0"/>
                <a:cs typeface="Times New Roman" pitchFamily="18" charset="0"/>
              </a:rPr>
              <a:t>70</a:t>
            </a:r>
            <a:r>
              <a:rPr lang="en-US" altLang="zh-TW" sz="1400" dirty="0" smtClean="0">
                <a:latin typeface="Times New Roman" pitchFamily="18" charset="0"/>
                <a:cs typeface="Times New Roman" pitchFamily="18" charset="0"/>
              </a:rPr>
              <a:t>Ti</a:t>
            </a:r>
            <a:r>
              <a:rPr lang="en-US" altLang="zh-TW" sz="1400" baseline="-25000" dirty="0" smtClean="0">
                <a:latin typeface="Times New Roman" pitchFamily="18" charset="0"/>
                <a:cs typeface="Times New Roman" pitchFamily="18" charset="0"/>
              </a:rPr>
              <a:t>30</a:t>
            </a:r>
            <a:endParaRPr lang="zh-TW" altLang="en-US" sz="1400" baseline="-25000" dirty="0">
              <a:latin typeface="Times New Roman" pitchFamily="18" charset="0"/>
              <a:cs typeface="Times New Roman" pitchFamily="18" charset="0"/>
            </a:endParaRPr>
          </a:p>
        </p:txBody>
      </p:sp>
      <p:sp>
        <p:nvSpPr>
          <p:cNvPr id="11" name="文字方塊 10"/>
          <p:cNvSpPr txBox="1"/>
          <p:nvPr/>
        </p:nvSpPr>
        <p:spPr>
          <a:xfrm>
            <a:off x="7215206" y="3857628"/>
            <a:ext cx="793935" cy="307777"/>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Ag</a:t>
            </a:r>
            <a:r>
              <a:rPr lang="en-US" altLang="zh-TW" sz="1400" baseline="-25000" dirty="0" smtClean="0">
                <a:latin typeface="Times New Roman" pitchFamily="18" charset="0"/>
                <a:cs typeface="Times New Roman" pitchFamily="18" charset="0"/>
              </a:rPr>
              <a:t>61</a:t>
            </a:r>
            <a:r>
              <a:rPr lang="en-US" altLang="zh-TW" sz="1400" dirty="0" smtClean="0">
                <a:latin typeface="Times New Roman" pitchFamily="18" charset="0"/>
                <a:cs typeface="Times New Roman" pitchFamily="18" charset="0"/>
              </a:rPr>
              <a:t>Ti</a:t>
            </a:r>
            <a:r>
              <a:rPr lang="en-US" altLang="zh-TW" sz="1400" baseline="-25000" dirty="0" smtClean="0">
                <a:latin typeface="Times New Roman" pitchFamily="18" charset="0"/>
                <a:cs typeface="Times New Roman" pitchFamily="18" charset="0"/>
              </a:rPr>
              <a:t>39</a:t>
            </a:r>
            <a:endParaRPr lang="zh-TW" altLang="en-US" sz="1400" baseline="-25000" dirty="0">
              <a:latin typeface="Times New Roman" pitchFamily="18" charset="0"/>
              <a:cs typeface="Times New Roman" pitchFamily="18" charset="0"/>
            </a:endParaRPr>
          </a:p>
        </p:txBody>
      </p:sp>
      <p:sp>
        <p:nvSpPr>
          <p:cNvPr id="12" name="文字方塊 11"/>
          <p:cNvSpPr txBox="1"/>
          <p:nvPr/>
        </p:nvSpPr>
        <p:spPr>
          <a:xfrm>
            <a:off x="1134859" y="6286520"/>
            <a:ext cx="793935" cy="307777"/>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Ag</a:t>
            </a:r>
            <a:r>
              <a:rPr lang="en-US" altLang="zh-TW" sz="1400" baseline="-25000" dirty="0" smtClean="0">
                <a:latin typeface="Times New Roman" pitchFamily="18" charset="0"/>
                <a:cs typeface="Times New Roman" pitchFamily="18" charset="0"/>
              </a:rPr>
              <a:t>48</a:t>
            </a:r>
            <a:r>
              <a:rPr lang="en-US" altLang="zh-TW" sz="1400" dirty="0" smtClean="0">
                <a:latin typeface="Times New Roman" pitchFamily="18" charset="0"/>
                <a:cs typeface="Times New Roman" pitchFamily="18" charset="0"/>
              </a:rPr>
              <a:t>Ti</a:t>
            </a:r>
            <a:r>
              <a:rPr lang="en-US" altLang="zh-TW" sz="1400" baseline="-25000" dirty="0" smtClean="0">
                <a:latin typeface="Times New Roman" pitchFamily="18" charset="0"/>
                <a:cs typeface="Times New Roman" pitchFamily="18" charset="0"/>
              </a:rPr>
              <a:t>52</a:t>
            </a:r>
            <a:endParaRPr lang="zh-TW" altLang="en-US" sz="1400" baseline="-25000" dirty="0">
              <a:latin typeface="Times New Roman" pitchFamily="18" charset="0"/>
              <a:cs typeface="Times New Roman" pitchFamily="18" charset="0"/>
            </a:endParaRPr>
          </a:p>
        </p:txBody>
      </p:sp>
      <p:sp>
        <p:nvSpPr>
          <p:cNvPr id="13" name="文字方塊 12"/>
          <p:cNvSpPr txBox="1"/>
          <p:nvPr/>
        </p:nvSpPr>
        <p:spPr>
          <a:xfrm>
            <a:off x="4278131" y="6286520"/>
            <a:ext cx="793935" cy="307777"/>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Ag</a:t>
            </a:r>
            <a:r>
              <a:rPr lang="en-US" altLang="zh-TW" sz="1400" baseline="-25000" dirty="0" smtClean="0">
                <a:latin typeface="Times New Roman" pitchFamily="18" charset="0"/>
                <a:cs typeface="Times New Roman" pitchFamily="18" charset="0"/>
              </a:rPr>
              <a:t>38</a:t>
            </a:r>
            <a:r>
              <a:rPr lang="en-US" altLang="zh-TW" sz="1400" dirty="0" smtClean="0">
                <a:latin typeface="Times New Roman" pitchFamily="18" charset="0"/>
                <a:cs typeface="Times New Roman" pitchFamily="18" charset="0"/>
              </a:rPr>
              <a:t>Ti</a:t>
            </a:r>
            <a:r>
              <a:rPr lang="en-US" altLang="zh-TW" sz="1400" baseline="-25000" dirty="0" smtClean="0">
                <a:latin typeface="Times New Roman" pitchFamily="18" charset="0"/>
                <a:cs typeface="Times New Roman" pitchFamily="18" charset="0"/>
              </a:rPr>
              <a:t>62</a:t>
            </a:r>
            <a:endParaRPr lang="zh-TW" altLang="en-US" sz="1400"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Results</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r>
              <a:rPr lang="en-US" altLang="zh-TW" dirty="0" smtClean="0"/>
              <a:t>XRD results:</a:t>
            </a:r>
            <a:endParaRPr lang="zh-TW" alt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3793" name="Object 1"/>
          <p:cNvGraphicFramePr>
            <a:graphicFrameLocks noChangeAspect="1"/>
          </p:cNvGraphicFramePr>
          <p:nvPr/>
        </p:nvGraphicFramePr>
        <p:xfrm>
          <a:off x="214282" y="2071678"/>
          <a:ext cx="3286756" cy="2428892"/>
        </p:xfrm>
        <a:graphic>
          <a:graphicData uri="http://schemas.openxmlformats.org/presentationml/2006/ole">
            <p:oleObj spid="_x0000_s33793" name="Graph" r:id="rId4" imgW="4154400" imgH="2901600" progId="Origin50.Graph">
              <p:embed/>
            </p:oleObj>
          </a:graphicData>
        </a:graphic>
      </p:graphicFrame>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3795" name="Object 3"/>
          <p:cNvGraphicFramePr>
            <a:graphicFrameLocks noChangeAspect="1"/>
          </p:cNvGraphicFramePr>
          <p:nvPr/>
        </p:nvGraphicFramePr>
        <p:xfrm>
          <a:off x="4357686" y="2000240"/>
          <a:ext cx="3214710" cy="2365542"/>
        </p:xfrm>
        <a:graphic>
          <a:graphicData uri="http://schemas.openxmlformats.org/presentationml/2006/ole">
            <p:oleObj spid="_x0000_s33795" name="Graph" r:id="rId5" imgW="4154400" imgH="2901600" progId="Origin50.Graph">
              <p:embed/>
            </p:oleObj>
          </a:graphicData>
        </a:graphic>
      </p:graphicFrame>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3797" name="Object 5"/>
          <p:cNvGraphicFramePr>
            <a:graphicFrameLocks noChangeAspect="1"/>
          </p:cNvGraphicFramePr>
          <p:nvPr/>
        </p:nvGraphicFramePr>
        <p:xfrm>
          <a:off x="2571736" y="3643314"/>
          <a:ext cx="2017766" cy="1500198"/>
        </p:xfrm>
        <a:graphic>
          <a:graphicData uri="http://schemas.openxmlformats.org/presentationml/2006/ole">
            <p:oleObj spid="_x0000_s33797" name="Graph" r:id="rId6" imgW="4154400" imgH="2901600" progId="Origin50.Graph">
              <p:embed/>
            </p:oleObj>
          </a:graphicData>
        </a:graphic>
      </p:graphicFrame>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3799" name="Object 7"/>
          <p:cNvGraphicFramePr>
            <a:graphicFrameLocks noChangeAspect="1"/>
          </p:cNvGraphicFramePr>
          <p:nvPr/>
        </p:nvGraphicFramePr>
        <p:xfrm>
          <a:off x="6572264" y="3571876"/>
          <a:ext cx="2255035" cy="1643074"/>
        </p:xfrm>
        <a:graphic>
          <a:graphicData uri="http://schemas.openxmlformats.org/presentationml/2006/ole">
            <p:oleObj spid="_x0000_s33799" name="Graph" r:id="rId7" imgW="4154400" imgH="2901600" progId="Origin50.Graph">
              <p:embed/>
            </p:oleObj>
          </a:graphicData>
        </a:graphic>
      </p:graphicFrame>
      <p:sp>
        <p:nvSpPr>
          <p:cNvPr id="12" name="文字方塊 11"/>
          <p:cNvSpPr txBox="1"/>
          <p:nvPr/>
        </p:nvSpPr>
        <p:spPr>
          <a:xfrm>
            <a:off x="142844" y="5214950"/>
            <a:ext cx="4284250"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TW" dirty="0" smtClean="0">
                <a:latin typeface="Times New Roman" pitchFamily="18" charset="0"/>
                <a:cs typeface="Times New Roman" pitchFamily="18" charset="0"/>
              </a:rPr>
              <a:t>The </a:t>
            </a:r>
            <a:r>
              <a:rPr lang="en-US" altLang="zh-TW" dirty="0" smtClean="0">
                <a:solidFill>
                  <a:srgbClr val="FF0000"/>
                </a:solidFill>
                <a:latin typeface="Times New Roman" pitchFamily="18" charset="0"/>
                <a:cs typeface="Times New Roman" pitchFamily="18" charset="0"/>
              </a:rPr>
              <a:t>Ag-Al</a:t>
            </a:r>
            <a:r>
              <a:rPr lang="en-US" altLang="zh-TW" dirty="0" smtClean="0">
                <a:latin typeface="Times New Roman" pitchFamily="18" charset="0"/>
                <a:cs typeface="Times New Roman" pitchFamily="18" charset="0"/>
              </a:rPr>
              <a:t> system did not form  the fully </a:t>
            </a:r>
          </a:p>
          <a:p>
            <a:r>
              <a:rPr lang="en-US" altLang="zh-TW" dirty="0" smtClean="0">
                <a:latin typeface="Times New Roman" pitchFamily="18" charset="0"/>
                <a:cs typeface="Times New Roman" pitchFamily="18" charset="0"/>
              </a:rPr>
              <a:t>amorphous except </a:t>
            </a:r>
            <a:r>
              <a:rPr lang="en-US" altLang="zh-TW" dirty="0" smtClean="0">
                <a:solidFill>
                  <a:srgbClr val="FF0000"/>
                </a:solidFill>
                <a:latin typeface="Times New Roman" pitchFamily="18" charset="0"/>
                <a:cs typeface="Times New Roman" pitchFamily="18" charset="0"/>
              </a:rPr>
              <a:t>Ag</a:t>
            </a:r>
            <a:r>
              <a:rPr lang="en-US" altLang="zh-TW" baseline="-25000" dirty="0" smtClean="0">
                <a:solidFill>
                  <a:srgbClr val="FF0000"/>
                </a:solidFill>
                <a:latin typeface="Times New Roman" pitchFamily="18" charset="0"/>
                <a:cs typeface="Times New Roman" pitchFamily="18" charset="0"/>
              </a:rPr>
              <a:t>30</a:t>
            </a:r>
            <a:r>
              <a:rPr lang="en-US" altLang="zh-TW" dirty="0" smtClean="0">
                <a:solidFill>
                  <a:srgbClr val="FF0000"/>
                </a:solidFill>
                <a:latin typeface="Times New Roman" pitchFamily="18" charset="0"/>
                <a:cs typeface="Times New Roman" pitchFamily="18" charset="0"/>
              </a:rPr>
              <a:t>Al</a:t>
            </a:r>
            <a:r>
              <a:rPr lang="en-US" altLang="zh-TW" baseline="-25000" dirty="0" smtClean="0">
                <a:solidFill>
                  <a:srgbClr val="FF0000"/>
                </a:solidFill>
                <a:latin typeface="Times New Roman" pitchFamily="18" charset="0"/>
                <a:cs typeface="Times New Roman" pitchFamily="18" charset="0"/>
              </a:rPr>
              <a:t>70</a:t>
            </a:r>
            <a:r>
              <a:rPr lang="en-US" altLang="zh-TW" dirty="0" smtClean="0">
                <a:solidFill>
                  <a:srgbClr val="FF0000"/>
                </a:solidFill>
                <a:latin typeface="Times New Roman" pitchFamily="18" charset="0"/>
                <a:cs typeface="Times New Roman" pitchFamily="18" charset="0"/>
              </a:rPr>
              <a:t>.</a:t>
            </a:r>
            <a:r>
              <a:rPr lang="en-US" altLang="zh-TW" dirty="0" smtClean="0">
                <a:latin typeface="Times New Roman" pitchFamily="18" charset="0"/>
                <a:cs typeface="Times New Roman" pitchFamily="18" charset="0"/>
              </a:rPr>
              <a:t> The crystalline </a:t>
            </a:r>
          </a:p>
          <a:p>
            <a:r>
              <a:rPr lang="en-US" altLang="zh-TW" dirty="0" smtClean="0">
                <a:latin typeface="Times New Roman" pitchFamily="18" charset="0"/>
                <a:cs typeface="Times New Roman" pitchFamily="18" charset="0"/>
              </a:rPr>
              <a:t>diffraction peaks of (</a:t>
            </a:r>
            <a:r>
              <a:rPr lang="en-US" altLang="zh-TW" dirty="0" smtClean="0">
                <a:solidFill>
                  <a:srgbClr val="FF0000"/>
                </a:solidFill>
                <a:latin typeface="Times New Roman" pitchFamily="18" charset="0"/>
                <a:cs typeface="Times New Roman" pitchFamily="18" charset="0"/>
              </a:rPr>
              <a:t>111) and (200) </a:t>
            </a:r>
            <a:r>
              <a:rPr lang="en-US" altLang="zh-TW" dirty="0" smtClean="0">
                <a:latin typeface="Times New Roman" pitchFamily="18" charset="0"/>
                <a:cs typeface="Times New Roman" pitchFamily="18" charset="0"/>
              </a:rPr>
              <a:t>planes</a:t>
            </a:r>
          </a:p>
          <a:p>
            <a:r>
              <a:rPr lang="en-US" altLang="zh-TW" dirty="0" smtClean="0">
                <a:latin typeface="Times New Roman" pitchFamily="18" charset="0"/>
                <a:cs typeface="Times New Roman" pitchFamily="18" charset="0"/>
              </a:rPr>
              <a:t>in </a:t>
            </a:r>
            <a:r>
              <a:rPr lang="en-US" altLang="zh-TW" dirty="0" smtClean="0">
                <a:solidFill>
                  <a:srgbClr val="FF0000"/>
                </a:solidFill>
                <a:latin typeface="Times New Roman" pitchFamily="18" charset="0"/>
                <a:cs typeface="Times New Roman" pitchFamily="18" charset="0"/>
              </a:rPr>
              <a:t>Ag</a:t>
            </a:r>
            <a:r>
              <a:rPr lang="en-US" altLang="zh-TW" dirty="0" smtClean="0">
                <a:latin typeface="Times New Roman" pitchFamily="18" charset="0"/>
                <a:cs typeface="Times New Roman" pitchFamily="18" charset="0"/>
              </a:rPr>
              <a:t> metal could be observed.</a:t>
            </a:r>
          </a:p>
        </p:txBody>
      </p:sp>
      <p:sp>
        <p:nvSpPr>
          <p:cNvPr id="13" name="文字方塊 12"/>
          <p:cNvSpPr txBox="1"/>
          <p:nvPr/>
        </p:nvSpPr>
        <p:spPr>
          <a:xfrm>
            <a:off x="4714876" y="5214950"/>
            <a:ext cx="4004558"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TW" dirty="0" smtClean="0">
                <a:latin typeface="Times New Roman" pitchFamily="18" charset="0"/>
                <a:cs typeface="Times New Roman" pitchFamily="18" charset="0"/>
              </a:rPr>
              <a:t>The </a:t>
            </a:r>
            <a:r>
              <a:rPr lang="en-US" altLang="zh-TW" dirty="0" smtClean="0">
                <a:solidFill>
                  <a:srgbClr val="FF0000"/>
                </a:solidFill>
                <a:latin typeface="Times New Roman" pitchFamily="18" charset="0"/>
                <a:cs typeface="Times New Roman" pitchFamily="18" charset="0"/>
              </a:rPr>
              <a:t>Ag-Ti</a:t>
            </a:r>
            <a:r>
              <a:rPr lang="en-US" altLang="zh-TW" dirty="0" smtClean="0">
                <a:latin typeface="Times New Roman" pitchFamily="18" charset="0"/>
                <a:cs typeface="Times New Roman" pitchFamily="18" charset="0"/>
              </a:rPr>
              <a:t> system did not form  the fully </a:t>
            </a:r>
          </a:p>
          <a:p>
            <a:r>
              <a:rPr lang="en-US" altLang="zh-TW" dirty="0" smtClean="0">
                <a:latin typeface="Times New Roman" pitchFamily="18" charset="0"/>
                <a:cs typeface="Times New Roman" pitchFamily="18" charset="0"/>
              </a:rPr>
              <a:t>Amorphous. The crystalline diffraction </a:t>
            </a:r>
          </a:p>
          <a:p>
            <a:r>
              <a:rPr lang="en-US" altLang="zh-TW" dirty="0" smtClean="0">
                <a:latin typeface="Times New Roman" pitchFamily="18" charset="0"/>
                <a:cs typeface="Times New Roman" pitchFamily="18" charset="0"/>
              </a:rPr>
              <a:t>peaks of (</a:t>
            </a:r>
            <a:r>
              <a:rPr lang="en-US" altLang="zh-TW" dirty="0" smtClean="0">
                <a:solidFill>
                  <a:srgbClr val="FF0000"/>
                </a:solidFill>
                <a:latin typeface="Times New Roman" pitchFamily="18" charset="0"/>
                <a:cs typeface="Times New Roman" pitchFamily="18" charset="0"/>
              </a:rPr>
              <a:t>111) and (200) </a:t>
            </a:r>
            <a:r>
              <a:rPr lang="en-US" altLang="zh-TW" dirty="0" smtClean="0">
                <a:latin typeface="Times New Roman" pitchFamily="18" charset="0"/>
                <a:cs typeface="Times New Roman" pitchFamily="18" charset="0"/>
              </a:rPr>
              <a:t>planes in </a:t>
            </a:r>
            <a:r>
              <a:rPr lang="en-US" altLang="zh-TW" dirty="0" smtClean="0">
                <a:solidFill>
                  <a:srgbClr val="FF0000"/>
                </a:solidFill>
                <a:latin typeface="Times New Roman" pitchFamily="18" charset="0"/>
                <a:cs typeface="Times New Roman" pitchFamily="18" charset="0"/>
              </a:rPr>
              <a:t>Ag</a:t>
            </a:r>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metal could be observed.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latin typeface="Times New Roman" pitchFamily="18" charset="0"/>
                <a:cs typeface="Times New Roman" pitchFamily="18" charset="0"/>
              </a:rPr>
              <a:t>Results</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Grain size estimation based on the peak full width at half maximum (FWHM)</a:t>
            </a:r>
          </a:p>
          <a:p>
            <a:endParaRPr lang="en-US" altLang="zh-TW" dirty="0" smtClean="0"/>
          </a:p>
          <a:p>
            <a:r>
              <a:rPr lang="en-US" altLang="zh-TW" dirty="0" smtClean="0">
                <a:latin typeface="Times New Roman" pitchFamily="18" charset="0"/>
                <a:cs typeface="Times New Roman" pitchFamily="18" charset="0"/>
              </a:rPr>
              <a:t>Equation:                           , where the d is grain size, K is </a:t>
            </a:r>
            <a:r>
              <a:rPr lang="en-US" altLang="zh-TW" dirty="0" err="1" smtClean="0">
                <a:latin typeface="Times New Roman" pitchFamily="18" charset="0"/>
                <a:cs typeface="Times New Roman" pitchFamily="18" charset="0"/>
              </a:rPr>
              <a:t>Scherrer</a:t>
            </a:r>
            <a:r>
              <a:rPr lang="en-US" altLang="zh-TW" dirty="0" smtClean="0">
                <a:latin typeface="Times New Roman" pitchFamily="18" charset="0"/>
                <a:cs typeface="Times New Roman" pitchFamily="18" charset="0"/>
              </a:rPr>
              <a:t> constant (K=0.94 for the cubic lattices) and </a:t>
            </a:r>
            <a:r>
              <a:rPr lang="en-US" altLang="zh-TW" dirty="0" smtClean="0">
                <a:latin typeface="Symbol" pitchFamily="18" charset="2"/>
                <a:cs typeface="Times New Roman" pitchFamily="18" charset="0"/>
              </a:rPr>
              <a:t>l </a:t>
            </a:r>
            <a:r>
              <a:rPr lang="en-US" altLang="zh-TW" dirty="0" smtClean="0">
                <a:latin typeface="Times New Roman" pitchFamily="18" charset="0"/>
                <a:cs typeface="Times New Roman" pitchFamily="18" charset="0"/>
              </a:rPr>
              <a:t>is the wave length of incident Cu Ka radiation (</a:t>
            </a:r>
            <a:r>
              <a:rPr lang="en-US" altLang="zh-TW" dirty="0" smtClean="0">
                <a:latin typeface="Symbol" pitchFamily="18" charset="2"/>
                <a:cs typeface="Times New Roman" pitchFamily="18" charset="0"/>
              </a:rPr>
              <a:t>l</a:t>
            </a:r>
            <a:r>
              <a:rPr lang="en-US" altLang="zh-TW" dirty="0" smtClean="0">
                <a:latin typeface="Times New Roman" pitchFamily="18" charset="0"/>
                <a:cs typeface="Times New Roman" pitchFamily="18" charset="0"/>
              </a:rPr>
              <a:t>=0.154056 nm)</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p:txBody>
      </p:sp>
      <p:graphicFrame>
        <p:nvGraphicFramePr>
          <p:cNvPr id="4" name="物件 3"/>
          <p:cNvGraphicFramePr>
            <a:graphicFrameLocks noChangeAspect="1"/>
          </p:cNvGraphicFramePr>
          <p:nvPr/>
        </p:nvGraphicFramePr>
        <p:xfrm>
          <a:off x="2285983" y="2714620"/>
          <a:ext cx="2032527" cy="642942"/>
        </p:xfrm>
        <a:graphic>
          <a:graphicData uri="http://schemas.openxmlformats.org/presentationml/2006/ole">
            <p:oleObj spid="_x0000_s53250" name="Equation" r:id="rId4" imgW="1244520" imgH="393480" progId="Equation.3">
              <p:embed/>
            </p:oleObj>
          </a:graphicData>
        </a:graphic>
      </p:graphicFrame>
      <p:graphicFrame>
        <p:nvGraphicFramePr>
          <p:cNvPr id="5" name="表格 4"/>
          <p:cNvGraphicFramePr>
            <a:graphicFrameLocks noGrp="1"/>
          </p:cNvGraphicFramePr>
          <p:nvPr/>
        </p:nvGraphicFramePr>
        <p:xfrm>
          <a:off x="1214414" y="4643446"/>
          <a:ext cx="6286542" cy="1643076"/>
        </p:xfrm>
        <a:graphic>
          <a:graphicData uri="http://schemas.openxmlformats.org/drawingml/2006/table">
            <a:tbl>
              <a:tblPr firstRow="1" bandRow="1"/>
              <a:tblGrid>
                <a:gridCol w="1047757"/>
                <a:gridCol w="1047757"/>
                <a:gridCol w="1047757"/>
                <a:gridCol w="1047757"/>
                <a:gridCol w="1047757"/>
                <a:gridCol w="1047757"/>
              </a:tblGrid>
              <a:tr h="410769">
                <a:tc>
                  <a:txBody>
                    <a:bodyPr/>
                    <a:lstStyle/>
                    <a:p>
                      <a:pPr algn="ctr"/>
                      <a:r>
                        <a:rPr lang="en-US" altLang="zh-TW" dirty="0" smtClean="0">
                          <a:ln>
                            <a:noFill/>
                          </a:ln>
                          <a:latin typeface="Times New Roman" pitchFamily="18" charset="0"/>
                          <a:cs typeface="Times New Roman" pitchFamily="18" charset="0"/>
                        </a:rPr>
                        <a:t>Alloy</a:t>
                      </a:r>
                      <a:endParaRPr lang="zh-TW" altLang="en-US" dirty="0">
                        <a:ln>
                          <a:noFill/>
                        </a:ln>
                        <a:solidFill>
                          <a:schemeClr val="tx1"/>
                        </a:solidFill>
                        <a:latin typeface="Times New Roman" pitchFamily="18" charset="0"/>
                        <a:cs typeface="Times New Roman" pitchFamily="18" charset="0"/>
                      </a:endParaRPr>
                    </a:p>
                  </a:txBody>
                  <a:tcPr anchor="ctr">
                    <a:solidFill>
                      <a:schemeClr val="bg2">
                        <a:lumMod val="75000"/>
                      </a:schemeClr>
                    </a:solidFill>
                  </a:tcPr>
                </a:tc>
                <a:tc>
                  <a:txBody>
                    <a:bodyPr/>
                    <a:lstStyle/>
                    <a:p>
                      <a:pPr algn="ctr"/>
                      <a:r>
                        <a:rPr kumimoji="0" lang="en-US" altLang="zh-TW" sz="1800" kern="1200" dirty="0" smtClean="0">
                          <a:ln>
                            <a:noFill/>
                          </a:ln>
                          <a:latin typeface="Times New Roman" pitchFamily="18" charset="0"/>
                          <a:cs typeface="Times New Roman" pitchFamily="18" charset="0"/>
                        </a:rPr>
                        <a:t>Ag</a:t>
                      </a:r>
                      <a:r>
                        <a:rPr kumimoji="0" lang="en-US" altLang="zh-TW" sz="1800" kern="1200" baseline="-25000" dirty="0" smtClean="0">
                          <a:ln>
                            <a:noFill/>
                          </a:ln>
                          <a:latin typeface="Times New Roman" pitchFamily="18" charset="0"/>
                          <a:cs typeface="Times New Roman" pitchFamily="18" charset="0"/>
                        </a:rPr>
                        <a:t>71</a:t>
                      </a:r>
                      <a:r>
                        <a:rPr kumimoji="0" lang="en-US" altLang="zh-TW" sz="1800" kern="1200" dirty="0" smtClean="0">
                          <a:ln>
                            <a:noFill/>
                          </a:ln>
                          <a:latin typeface="Times New Roman" pitchFamily="18" charset="0"/>
                          <a:cs typeface="Times New Roman" pitchFamily="18" charset="0"/>
                        </a:rPr>
                        <a:t>Al</a:t>
                      </a:r>
                      <a:r>
                        <a:rPr kumimoji="0" lang="en-US" altLang="zh-TW" sz="1800" kern="1200" baseline="-25000" dirty="0" smtClean="0">
                          <a:ln>
                            <a:noFill/>
                          </a:ln>
                          <a:latin typeface="Times New Roman" pitchFamily="18" charset="0"/>
                          <a:cs typeface="Times New Roman" pitchFamily="18" charset="0"/>
                        </a:rPr>
                        <a:t>29</a:t>
                      </a:r>
                      <a:endParaRPr lang="zh-TW" altLang="en-US" dirty="0">
                        <a:ln>
                          <a:noFill/>
                        </a:ln>
                        <a:solidFill>
                          <a:schemeClr val="tx1"/>
                        </a:solidFill>
                        <a:latin typeface="Times New Roman" pitchFamily="18" charset="0"/>
                        <a:cs typeface="Times New Roman" pitchFamily="18" charset="0"/>
                      </a:endParaRPr>
                    </a:p>
                  </a:txBody>
                  <a:tcPr anchor="ctr">
                    <a:solidFill>
                      <a:schemeClr val="bg2">
                        <a:lumMod val="75000"/>
                      </a:schemeClr>
                    </a:solidFill>
                  </a:tcPr>
                </a:tc>
                <a:tc>
                  <a:txBody>
                    <a:bodyPr/>
                    <a:lstStyle/>
                    <a:p>
                      <a:pPr algn="ctr"/>
                      <a:r>
                        <a:rPr kumimoji="0" lang="en-US" altLang="zh-TW" sz="1800" kern="1200" dirty="0" smtClean="0">
                          <a:solidFill>
                            <a:schemeClr val="tx1"/>
                          </a:solidFill>
                          <a:latin typeface="Times New Roman" pitchFamily="18" charset="0"/>
                          <a:ea typeface="+mn-ea"/>
                          <a:cs typeface="Times New Roman" pitchFamily="18" charset="0"/>
                        </a:rPr>
                        <a:t>Ag</a:t>
                      </a:r>
                      <a:r>
                        <a:rPr kumimoji="0" lang="en-US" altLang="zh-TW" sz="1800" kern="1200" baseline="-25000" dirty="0" smtClean="0">
                          <a:solidFill>
                            <a:schemeClr val="tx1"/>
                          </a:solidFill>
                          <a:latin typeface="Times New Roman" pitchFamily="18" charset="0"/>
                          <a:ea typeface="+mn-ea"/>
                          <a:cs typeface="Times New Roman" pitchFamily="18" charset="0"/>
                        </a:rPr>
                        <a:t>67</a:t>
                      </a:r>
                      <a:r>
                        <a:rPr kumimoji="0" lang="en-US" altLang="zh-TW" sz="1800" kern="1200" dirty="0" smtClean="0">
                          <a:solidFill>
                            <a:schemeClr val="tx1"/>
                          </a:solidFill>
                          <a:latin typeface="Times New Roman" pitchFamily="18" charset="0"/>
                          <a:ea typeface="+mn-ea"/>
                          <a:cs typeface="Times New Roman" pitchFamily="18" charset="0"/>
                        </a:rPr>
                        <a:t>Al</a:t>
                      </a:r>
                      <a:r>
                        <a:rPr kumimoji="0" lang="en-US" altLang="zh-TW" sz="1800" kern="1200" baseline="-25000" dirty="0" smtClean="0">
                          <a:solidFill>
                            <a:schemeClr val="tx1"/>
                          </a:solidFill>
                          <a:latin typeface="Times New Roman" pitchFamily="18" charset="0"/>
                          <a:ea typeface="+mn-ea"/>
                          <a:cs typeface="Times New Roman" pitchFamily="18" charset="0"/>
                        </a:rPr>
                        <a:t>33</a:t>
                      </a:r>
                      <a:endParaRPr lang="zh-TW" altLang="en-US" dirty="0">
                        <a:ln>
                          <a:noFill/>
                        </a:ln>
                        <a:solidFill>
                          <a:schemeClr val="tx1"/>
                        </a:solidFill>
                        <a:latin typeface="Times New Roman" pitchFamily="18" charset="0"/>
                        <a:cs typeface="Times New Roman" pitchFamily="18" charset="0"/>
                      </a:endParaRPr>
                    </a:p>
                  </a:txBody>
                  <a:tcPr anchor="ctr">
                    <a:solidFill>
                      <a:schemeClr val="bg2">
                        <a:lumMod val="75000"/>
                      </a:schemeClr>
                    </a:solidFill>
                  </a:tcPr>
                </a:tc>
                <a:tc>
                  <a:txBody>
                    <a:bodyPr/>
                    <a:lstStyle/>
                    <a:p>
                      <a:pPr algn="ctr"/>
                      <a:r>
                        <a:rPr kumimoji="0" lang="en-US" altLang="zh-TW" sz="1800" kern="1200" dirty="0" smtClean="0">
                          <a:solidFill>
                            <a:schemeClr val="tx1"/>
                          </a:solidFill>
                          <a:latin typeface="Times New Roman" pitchFamily="18" charset="0"/>
                          <a:ea typeface="+mn-ea"/>
                          <a:cs typeface="Times New Roman" pitchFamily="18" charset="0"/>
                        </a:rPr>
                        <a:t>Ag</a:t>
                      </a:r>
                      <a:r>
                        <a:rPr kumimoji="0" lang="en-US" altLang="zh-TW" sz="1800" kern="1200" baseline="-25000" dirty="0" smtClean="0">
                          <a:solidFill>
                            <a:schemeClr val="tx1"/>
                          </a:solidFill>
                          <a:latin typeface="Times New Roman" pitchFamily="18" charset="0"/>
                          <a:ea typeface="+mn-ea"/>
                          <a:cs typeface="Times New Roman" pitchFamily="18" charset="0"/>
                        </a:rPr>
                        <a:t>64</a:t>
                      </a:r>
                      <a:r>
                        <a:rPr kumimoji="0" lang="en-US" altLang="zh-TW" sz="1800" kern="1200" dirty="0" smtClean="0">
                          <a:solidFill>
                            <a:schemeClr val="tx1"/>
                          </a:solidFill>
                          <a:latin typeface="Times New Roman" pitchFamily="18" charset="0"/>
                          <a:ea typeface="+mn-ea"/>
                          <a:cs typeface="Times New Roman" pitchFamily="18" charset="0"/>
                        </a:rPr>
                        <a:t>Al</a:t>
                      </a:r>
                      <a:r>
                        <a:rPr kumimoji="0" lang="en-US" altLang="zh-TW" sz="1800" kern="1200" baseline="-25000" dirty="0" smtClean="0">
                          <a:solidFill>
                            <a:schemeClr val="tx1"/>
                          </a:solidFill>
                          <a:latin typeface="Times New Roman" pitchFamily="18" charset="0"/>
                          <a:ea typeface="+mn-ea"/>
                          <a:cs typeface="Times New Roman" pitchFamily="18" charset="0"/>
                        </a:rPr>
                        <a:t>36</a:t>
                      </a:r>
                      <a:endParaRPr lang="zh-TW" altLang="en-US" dirty="0">
                        <a:ln>
                          <a:noFill/>
                        </a:ln>
                        <a:solidFill>
                          <a:schemeClr val="tx1"/>
                        </a:solidFill>
                        <a:latin typeface="Times New Roman" pitchFamily="18" charset="0"/>
                        <a:cs typeface="Times New Roman" pitchFamily="18" charset="0"/>
                      </a:endParaRPr>
                    </a:p>
                  </a:txBody>
                  <a:tcPr anchor="ctr">
                    <a:solidFill>
                      <a:schemeClr val="bg2">
                        <a:lumMod val="75000"/>
                      </a:schemeClr>
                    </a:solidFill>
                  </a:tcPr>
                </a:tc>
                <a:tc>
                  <a:txBody>
                    <a:bodyPr/>
                    <a:lstStyle/>
                    <a:p>
                      <a:pPr algn="ctr"/>
                      <a:r>
                        <a:rPr kumimoji="0" lang="en-US" altLang="zh-TW" sz="1800" kern="1200" dirty="0" smtClean="0">
                          <a:solidFill>
                            <a:schemeClr val="tx1"/>
                          </a:solidFill>
                          <a:latin typeface="Times New Roman" pitchFamily="18" charset="0"/>
                          <a:ea typeface="+mn-ea"/>
                          <a:cs typeface="Times New Roman" pitchFamily="18" charset="0"/>
                        </a:rPr>
                        <a:t>Ag</a:t>
                      </a:r>
                      <a:r>
                        <a:rPr kumimoji="0" lang="en-US" altLang="zh-TW" sz="1800" kern="1200" baseline="-25000" dirty="0" smtClean="0">
                          <a:solidFill>
                            <a:schemeClr val="tx1"/>
                          </a:solidFill>
                          <a:latin typeface="Times New Roman" pitchFamily="18" charset="0"/>
                          <a:ea typeface="+mn-ea"/>
                          <a:cs typeface="Times New Roman" pitchFamily="18" charset="0"/>
                        </a:rPr>
                        <a:t>57</a:t>
                      </a:r>
                      <a:r>
                        <a:rPr kumimoji="0" lang="en-US" altLang="zh-TW" sz="1800" kern="1200" dirty="0" smtClean="0">
                          <a:solidFill>
                            <a:schemeClr val="tx1"/>
                          </a:solidFill>
                          <a:latin typeface="Times New Roman" pitchFamily="18" charset="0"/>
                          <a:ea typeface="+mn-ea"/>
                          <a:cs typeface="Times New Roman" pitchFamily="18" charset="0"/>
                        </a:rPr>
                        <a:t>Al</a:t>
                      </a:r>
                      <a:r>
                        <a:rPr kumimoji="0" lang="en-US" altLang="zh-TW" sz="1800" kern="1200" baseline="-25000" dirty="0" smtClean="0">
                          <a:solidFill>
                            <a:schemeClr val="tx1"/>
                          </a:solidFill>
                          <a:latin typeface="Times New Roman" pitchFamily="18" charset="0"/>
                          <a:ea typeface="+mn-ea"/>
                          <a:cs typeface="Times New Roman" pitchFamily="18" charset="0"/>
                        </a:rPr>
                        <a:t>43</a:t>
                      </a:r>
                      <a:endParaRPr lang="zh-TW" altLang="en-US" dirty="0">
                        <a:ln>
                          <a:noFill/>
                        </a:ln>
                        <a:solidFill>
                          <a:schemeClr val="tx1"/>
                        </a:solidFill>
                        <a:latin typeface="Times New Roman" pitchFamily="18" charset="0"/>
                        <a:cs typeface="Times New Roman" pitchFamily="18" charset="0"/>
                      </a:endParaRPr>
                    </a:p>
                  </a:txBody>
                  <a:tcPr anchor="ctr">
                    <a:solidFill>
                      <a:schemeClr val="bg2">
                        <a:lumMod val="75000"/>
                      </a:schemeClr>
                    </a:solidFill>
                  </a:tcPr>
                </a:tc>
                <a:tc>
                  <a:txBody>
                    <a:bodyPr/>
                    <a:lstStyle/>
                    <a:p>
                      <a:pPr algn="ctr"/>
                      <a:r>
                        <a:rPr kumimoji="0" lang="en-US" altLang="zh-TW" sz="1800" kern="1200" dirty="0" smtClean="0">
                          <a:solidFill>
                            <a:schemeClr val="tx1"/>
                          </a:solidFill>
                          <a:latin typeface="Times New Roman" pitchFamily="18" charset="0"/>
                          <a:ea typeface="+mn-ea"/>
                          <a:cs typeface="Times New Roman" pitchFamily="18" charset="0"/>
                        </a:rPr>
                        <a:t>Ag</a:t>
                      </a:r>
                      <a:r>
                        <a:rPr kumimoji="0" lang="en-US" altLang="zh-TW" sz="1800" kern="1200" baseline="-25000" dirty="0" smtClean="0">
                          <a:solidFill>
                            <a:schemeClr val="tx1"/>
                          </a:solidFill>
                          <a:latin typeface="Times New Roman" pitchFamily="18" charset="0"/>
                          <a:ea typeface="+mn-ea"/>
                          <a:cs typeface="Times New Roman" pitchFamily="18" charset="0"/>
                        </a:rPr>
                        <a:t>47</a:t>
                      </a:r>
                      <a:r>
                        <a:rPr kumimoji="0" lang="en-US" altLang="zh-TW" sz="1800" kern="1200" dirty="0" smtClean="0">
                          <a:solidFill>
                            <a:schemeClr val="tx1"/>
                          </a:solidFill>
                          <a:latin typeface="Times New Roman" pitchFamily="18" charset="0"/>
                          <a:ea typeface="+mn-ea"/>
                          <a:cs typeface="Times New Roman" pitchFamily="18" charset="0"/>
                        </a:rPr>
                        <a:t>Al</a:t>
                      </a:r>
                      <a:r>
                        <a:rPr kumimoji="0" lang="en-US" altLang="zh-TW" sz="1800" kern="1200" baseline="-25000" dirty="0" smtClean="0">
                          <a:solidFill>
                            <a:schemeClr val="tx1"/>
                          </a:solidFill>
                          <a:latin typeface="Times New Roman" pitchFamily="18" charset="0"/>
                          <a:ea typeface="+mn-ea"/>
                          <a:cs typeface="Times New Roman" pitchFamily="18" charset="0"/>
                        </a:rPr>
                        <a:t>53</a:t>
                      </a:r>
                      <a:endParaRPr lang="zh-TW" altLang="en-US" dirty="0">
                        <a:ln>
                          <a:noFill/>
                        </a:ln>
                        <a:solidFill>
                          <a:schemeClr val="tx1"/>
                        </a:solidFill>
                        <a:latin typeface="Times New Roman" pitchFamily="18" charset="0"/>
                        <a:cs typeface="Times New Roman" pitchFamily="18" charset="0"/>
                      </a:endParaRPr>
                    </a:p>
                  </a:txBody>
                  <a:tcPr anchor="ctr">
                    <a:solidFill>
                      <a:schemeClr val="bg2">
                        <a:lumMod val="75000"/>
                      </a:schemeClr>
                    </a:solidFill>
                  </a:tcPr>
                </a:tc>
              </a:tr>
              <a:tr h="410769">
                <a:tc>
                  <a:txBody>
                    <a:bodyPr/>
                    <a:lstStyle/>
                    <a:p>
                      <a:pPr algn="ctr"/>
                      <a:r>
                        <a:rPr lang="en-US" altLang="zh-TW" dirty="0" smtClean="0">
                          <a:ln>
                            <a:noFill/>
                          </a:ln>
                          <a:solidFill>
                            <a:schemeClr val="tx1"/>
                          </a:solidFill>
                          <a:latin typeface="Times New Roman" pitchFamily="18" charset="0"/>
                          <a:cs typeface="Times New Roman" pitchFamily="18" charset="0"/>
                        </a:rPr>
                        <a:t>Size, nm</a:t>
                      </a:r>
                      <a:endParaRPr lang="zh-TW" altLang="en-US" dirty="0">
                        <a:ln>
                          <a:noFill/>
                        </a:ln>
                        <a:solidFill>
                          <a:schemeClr val="tx1"/>
                        </a:solidFill>
                        <a:latin typeface="Times New Roman" pitchFamily="18" charset="0"/>
                        <a:cs typeface="Times New Roman" pitchFamily="18" charset="0"/>
                      </a:endParaRPr>
                    </a:p>
                  </a:txBody>
                  <a:tcPr anchor="ctr"/>
                </a:tc>
                <a:tc>
                  <a:txBody>
                    <a:bodyPr/>
                    <a:lstStyle/>
                    <a:p>
                      <a:pPr algn="ctr"/>
                      <a:r>
                        <a:rPr lang="en-US" altLang="zh-TW" dirty="0" smtClean="0">
                          <a:ln>
                            <a:noFill/>
                          </a:ln>
                          <a:solidFill>
                            <a:schemeClr val="tx1"/>
                          </a:solidFill>
                          <a:latin typeface="Times New Roman" pitchFamily="18" charset="0"/>
                          <a:cs typeface="Times New Roman" pitchFamily="18" charset="0"/>
                        </a:rPr>
                        <a:t>4.0</a:t>
                      </a:r>
                      <a:endParaRPr lang="zh-TW" altLang="en-US" dirty="0">
                        <a:ln>
                          <a:noFill/>
                        </a:ln>
                        <a:solidFill>
                          <a:schemeClr val="tx1"/>
                        </a:solidFill>
                        <a:latin typeface="Times New Roman" pitchFamily="18" charset="0"/>
                        <a:cs typeface="Times New Roman" pitchFamily="18" charset="0"/>
                      </a:endParaRPr>
                    </a:p>
                  </a:txBody>
                  <a:tcPr anchor="ctr"/>
                </a:tc>
                <a:tc>
                  <a:txBody>
                    <a:bodyPr/>
                    <a:lstStyle/>
                    <a:p>
                      <a:pPr algn="ctr"/>
                      <a:r>
                        <a:rPr lang="en-US" altLang="zh-TW" dirty="0" smtClean="0">
                          <a:ln>
                            <a:noFill/>
                          </a:ln>
                          <a:solidFill>
                            <a:schemeClr val="tx1"/>
                          </a:solidFill>
                          <a:latin typeface="Times New Roman" pitchFamily="18" charset="0"/>
                          <a:cs typeface="Times New Roman" pitchFamily="18" charset="0"/>
                        </a:rPr>
                        <a:t>5.3</a:t>
                      </a:r>
                      <a:endParaRPr lang="zh-TW" altLang="en-US" dirty="0">
                        <a:ln>
                          <a:noFill/>
                        </a:ln>
                        <a:solidFill>
                          <a:schemeClr val="tx1"/>
                        </a:solidFill>
                        <a:latin typeface="Times New Roman" pitchFamily="18" charset="0"/>
                        <a:cs typeface="Times New Roman" pitchFamily="18" charset="0"/>
                      </a:endParaRPr>
                    </a:p>
                  </a:txBody>
                  <a:tcPr anchor="ctr"/>
                </a:tc>
                <a:tc>
                  <a:txBody>
                    <a:bodyPr/>
                    <a:lstStyle/>
                    <a:p>
                      <a:pPr algn="ctr"/>
                      <a:r>
                        <a:rPr lang="en-US" altLang="zh-TW" dirty="0" smtClean="0">
                          <a:ln>
                            <a:noFill/>
                          </a:ln>
                          <a:solidFill>
                            <a:schemeClr val="tx1"/>
                          </a:solidFill>
                          <a:latin typeface="Times New Roman" pitchFamily="18" charset="0"/>
                          <a:cs typeface="Times New Roman" pitchFamily="18" charset="0"/>
                        </a:rPr>
                        <a:t>6.2</a:t>
                      </a:r>
                      <a:endParaRPr lang="zh-TW" altLang="en-US" dirty="0">
                        <a:ln>
                          <a:noFill/>
                        </a:ln>
                        <a:solidFill>
                          <a:schemeClr val="tx1"/>
                        </a:solidFill>
                        <a:latin typeface="Times New Roman" pitchFamily="18" charset="0"/>
                        <a:cs typeface="Times New Roman" pitchFamily="18" charset="0"/>
                      </a:endParaRPr>
                    </a:p>
                  </a:txBody>
                  <a:tcPr anchor="ctr"/>
                </a:tc>
                <a:tc>
                  <a:txBody>
                    <a:bodyPr/>
                    <a:lstStyle/>
                    <a:p>
                      <a:pPr algn="ctr"/>
                      <a:r>
                        <a:rPr lang="en-US" altLang="zh-TW" dirty="0" smtClean="0">
                          <a:ln>
                            <a:noFill/>
                          </a:ln>
                          <a:solidFill>
                            <a:schemeClr val="tx1"/>
                          </a:solidFill>
                          <a:latin typeface="Times New Roman" pitchFamily="18" charset="0"/>
                          <a:cs typeface="Times New Roman" pitchFamily="18" charset="0"/>
                        </a:rPr>
                        <a:t>3.6</a:t>
                      </a:r>
                      <a:endParaRPr lang="zh-TW" altLang="en-US" dirty="0">
                        <a:ln>
                          <a:noFill/>
                        </a:ln>
                        <a:solidFill>
                          <a:schemeClr val="tx1"/>
                        </a:solidFill>
                        <a:latin typeface="Times New Roman" pitchFamily="18" charset="0"/>
                        <a:cs typeface="Times New Roman" pitchFamily="18" charset="0"/>
                      </a:endParaRPr>
                    </a:p>
                  </a:txBody>
                  <a:tcPr anchor="ctr"/>
                </a:tc>
                <a:tc>
                  <a:txBody>
                    <a:bodyPr/>
                    <a:lstStyle/>
                    <a:p>
                      <a:pPr algn="ctr"/>
                      <a:r>
                        <a:rPr lang="en-US" altLang="zh-TW" dirty="0" smtClean="0">
                          <a:ln>
                            <a:noFill/>
                          </a:ln>
                          <a:solidFill>
                            <a:schemeClr val="tx1"/>
                          </a:solidFill>
                          <a:latin typeface="Times New Roman" pitchFamily="18" charset="0"/>
                          <a:cs typeface="Times New Roman" pitchFamily="18" charset="0"/>
                        </a:rPr>
                        <a:t>2.8</a:t>
                      </a:r>
                      <a:endParaRPr lang="zh-TW" altLang="en-US" dirty="0">
                        <a:ln>
                          <a:noFill/>
                        </a:ln>
                        <a:solidFill>
                          <a:schemeClr val="tx1"/>
                        </a:solidFill>
                        <a:latin typeface="Times New Roman" pitchFamily="18" charset="0"/>
                        <a:cs typeface="Times New Roman" pitchFamily="18" charset="0"/>
                      </a:endParaRPr>
                    </a:p>
                  </a:txBody>
                  <a:tcPr anchor="ctr"/>
                </a:tc>
              </a:tr>
              <a:tr h="410769">
                <a:tc>
                  <a:txBody>
                    <a:bodyPr/>
                    <a:lstStyle/>
                    <a:p>
                      <a:pPr algn="ctr"/>
                      <a:r>
                        <a:rPr lang="en-US" altLang="zh-TW" dirty="0" smtClean="0">
                          <a:ln>
                            <a:noFill/>
                          </a:ln>
                          <a:solidFill>
                            <a:schemeClr val="tx1"/>
                          </a:solidFill>
                          <a:latin typeface="Times New Roman" pitchFamily="18" charset="0"/>
                          <a:cs typeface="Times New Roman" pitchFamily="18" charset="0"/>
                        </a:rPr>
                        <a:t>Alloy</a:t>
                      </a:r>
                      <a:endParaRPr lang="zh-TW" altLang="en-US" dirty="0">
                        <a:ln>
                          <a:noFill/>
                        </a:ln>
                        <a:solidFill>
                          <a:schemeClr val="tx1"/>
                        </a:solidFill>
                        <a:latin typeface="Times New Roman" pitchFamily="18" charset="0"/>
                        <a:cs typeface="Times New Roman" pitchFamily="18" charset="0"/>
                      </a:endParaRPr>
                    </a:p>
                  </a:txBody>
                  <a:tcPr anchor="ctr">
                    <a:solidFill>
                      <a:schemeClr val="bg2">
                        <a:lumMod val="75000"/>
                      </a:schemeClr>
                    </a:solidFill>
                  </a:tcPr>
                </a:tc>
                <a:tc>
                  <a:txBody>
                    <a:bodyPr/>
                    <a:lstStyle/>
                    <a:p>
                      <a:pPr algn="ctr"/>
                      <a:r>
                        <a:rPr kumimoji="0" lang="en-US" altLang="zh-TW" sz="1800" kern="1200" dirty="0" smtClean="0">
                          <a:solidFill>
                            <a:schemeClr val="tx1"/>
                          </a:solidFill>
                          <a:latin typeface="Times New Roman" pitchFamily="18" charset="0"/>
                          <a:ea typeface="+mn-ea"/>
                          <a:cs typeface="Times New Roman" pitchFamily="18" charset="0"/>
                        </a:rPr>
                        <a:t>Ag</a:t>
                      </a:r>
                      <a:r>
                        <a:rPr kumimoji="0" lang="en-US" altLang="zh-TW" sz="1800" kern="1200" baseline="-25000" dirty="0" smtClean="0">
                          <a:solidFill>
                            <a:schemeClr val="tx1"/>
                          </a:solidFill>
                          <a:latin typeface="Times New Roman" pitchFamily="18" charset="0"/>
                          <a:ea typeface="+mn-ea"/>
                          <a:cs typeface="Times New Roman" pitchFamily="18" charset="0"/>
                        </a:rPr>
                        <a:t>75</a:t>
                      </a:r>
                      <a:r>
                        <a:rPr kumimoji="0" lang="en-US" altLang="zh-TW" sz="1800" kern="1200" dirty="0" smtClean="0">
                          <a:solidFill>
                            <a:schemeClr val="tx1"/>
                          </a:solidFill>
                          <a:latin typeface="Times New Roman" pitchFamily="18" charset="0"/>
                          <a:ea typeface="+mn-ea"/>
                          <a:cs typeface="Times New Roman" pitchFamily="18" charset="0"/>
                        </a:rPr>
                        <a:t>Ti</a:t>
                      </a:r>
                      <a:r>
                        <a:rPr kumimoji="0" lang="en-US" altLang="zh-TW" sz="1800" kern="1200" baseline="-25000" dirty="0" smtClean="0">
                          <a:solidFill>
                            <a:schemeClr val="tx1"/>
                          </a:solidFill>
                          <a:latin typeface="Times New Roman" pitchFamily="18" charset="0"/>
                          <a:ea typeface="+mn-ea"/>
                          <a:cs typeface="Times New Roman" pitchFamily="18" charset="0"/>
                        </a:rPr>
                        <a:t>25</a:t>
                      </a:r>
                      <a:endParaRPr lang="zh-TW" altLang="en-US" dirty="0">
                        <a:ln>
                          <a:noFill/>
                        </a:ln>
                        <a:solidFill>
                          <a:schemeClr val="tx1"/>
                        </a:solidFill>
                        <a:latin typeface="Times New Roman" pitchFamily="18" charset="0"/>
                        <a:cs typeface="Times New Roman" pitchFamily="18" charset="0"/>
                      </a:endParaRPr>
                    </a:p>
                  </a:txBody>
                  <a:tcPr anchor="ctr">
                    <a:solidFill>
                      <a:schemeClr val="bg2">
                        <a:lumMod val="75000"/>
                      </a:schemeClr>
                    </a:solidFill>
                  </a:tcPr>
                </a:tc>
                <a:tc>
                  <a:txBody>
                    <a:bodyPr/>
                    <a:lstStyle/>
                    <a:p>
                      <a:pPr algn="ctr"/>
                      <a:r>
                        <a:rPr kumimoji="0" lang="en-US" altLang="zh-TW" sz="1800" kern="1200" dirty="0" smtClean="0">
                          <a:solidFill>
                            <a:schemeClr val="tx1"/>
                          </a:solidFill>
                          <a:latin typeface="Times New Roman" pitchFamily="18" charset="0"/>
                          <a:ea typeface="+mn-ea"/>
                          <a:cs typeface="Times New Roman" pitchFamily="18" charset="0"/>
                        </a:rPr>
                        <a:t>Ag</a:t>
                      </a:r>
                      <a:r>
                        <a:rPr kumimoji="0" lang="en-US" altLang="zh-TW" sz="1800" kern="1200" baseline="-25000" dirty="0" smtClean="0">
                          <a:solidFill>
                            <a:schemeClr val="tx1"/>
                          </a:solidFill>
                          <a:latin typeface="Times New Roman" pitchFamily="18" charset="0"/>
                          <a:ea typeface="+mn-ea"/>
                          <a:cs typeface="Times New Roman" pitchFamily="18" charset="0"/>
                        </a:rPr>
                        <a:t>70</a:t>
                      </a:r>
                      <a:r>
                        <a:rPr kumimoji="0" lang="en-US" altLang="zh-TW" sz="1800" kern="1200" dirty="0" smtClean="0">
                          <a:solidFill>
                            <a:schemeClr val="tx1"/>
                          </a:solidFill>
                          <a:latin typeface="Times New Roman" pitchFamily="18" charset="0"/>
                          <a:ea typeface="+mn-ea"/>
                          <a:cs typeface="Times New Roman" pitchFamily="18" charset="0"/>
                        </a:rPr>
                        <a:t>Ti</a:t>
                      </a:r>
                      <a:r>
                        <a:rPr kumimoji="0" lang="en-US" altLang="zh-TW" sz="1800" kern="1200" baseline="-25000" dirty="0" smtClean="0">
                          <a:solidFill>
                            <a:schemeClr val="tx1"/>
                          </a:solidFill>
                          <a:latin typeface="Times New Roman" pitchFamily="18" charset="0"/>
                          <a:ea typeface="+mn-ea"/>
                          <a:cs typeface="Times New Roman" pitchFamily="18" charset="0"/>
                        </a:rPr>
                        <a:t>30</a:t>
                      </a:r>
                      <a:endParaRPr lang="zh-TW" altLang="en-US" dirty="0">
                        <a:ln>
                          <a:noFill/>
                        </a:ln>
                        <a:solidFill>
                          <a:schemeClr val="tx1"/>
                        </a:solidFill>
                        <a:latin typeface="Times New Roman" pitchFamily="18" charset="0"/>
                        <a:cs typeface="Times New Roman" pitchFamily="18" charset="0"/>
                      </a:endParaRPr>
                    </a:p>
                  </a:txBody>
                  <a:tcPr anchor="ctr">
                    <a:solidFill>
                      <a:schemeClr val="bg2">
                        <a:lumMod val="75000"/>
                      </a:schemeClr>
                    </a:solidFill>
                  </a:tcPr>
                </a:tc>
                <a:tc>
                  <a:txBody>
                    <a:bodyPr/>
                    <a:lstStyle/>
                    <a:p>
                      <a:pPr algn="ctr"/>
                      <a:r>
                        <a:rPr kumimoji="0" lang="en-US" altLang="zh-TW" sz="1800" kern="1200" dirty="0" smtClean="0">
                          <a:solidFill>
                            <a:schemeClr val="tx1"/>
                          </a:solidFill>
                          <a:latin typeface="Times New Roman" pitchFamily="18" charset="0"/>
                          <a:ea typeface="+mn-ea"/>
                          <a:cs typeface="Times New Roman" pitchFamily="18" charset="0"/>
                        </a:rPr>
                        <a:t>Ag</a:t>
                      </a:r>
                      <a:r>
                        <a:rPr kumimoji="0" lang="en-US" altLang="zh-TW" sz="1800" kern="1200" baseline="-25000" dirty="0" smtClean="0">
                          <a:solidFill>
                            <a:schemeClr val="tx1"/>
                          </a:solidFill>
                          <a:latin typeface="Times New Roman" pitchFamily="18" charset="0"/>
                          <a:ea typeface="+mn-ea"/>
                          <a:cs typeface="Times New Roman" pitchFamily="18" charset="0"/>
                        </a:rPr>
                        <a:t>61</a:t>
                      </a:r>
                      <a:r>
                        <a:rPr kumimoji="0" lang="en-US" altLang="zh-TW" sz="1800" kern="1200" dirty="0" smtClean="0">
                          <a:solidFill>
                            <a:schemeClr val="tx1"/>
                          </a:solidFill>
                          <a:latin typeface="Times New Roman" pitchFamily="18" charset="0"/>
                          <a:ea typeface="+mn-ea"/>
                          <a:cs typeface="Times New Roman" pitchFamily="18" charset="0"/>
                        </a:rPr>
                        <a:t>Ti</a:t>
                      </a:r>
                      <a:r>
                        <a:rPr kumimoji="0" lang="en-US" altLang="zh-TW" sz="1800" kern="1200" baseline="-25000" dirty="0" smtClean="0">
                          <a:solidFill>
                            <a:schemeClr val="tx1"/>
                          </a:solidFill>
                          <a:latin typeface="Times New Roman" pitchFamily="18" charset="0"/>
                          <a:ea typeface="+mn-ea"/>
                          <a:cs typeface="Times New Roman" pitchFamily="18" charset="0"/>
                        </a:rPr>
                        <a:t>39</a:t>
                      </a:r>
                      <a:endParaRPr lang="zh-TW" altLang="en-US" dirty="0">
                        <a:ln>
                          <a:noFill/>
                        </a:ln>
                        <a:solidFill>
                          <a:schemeClr val="tx1"/>
                        </a:solidFill>
                        <a:latin typeface="Times New Roman" pitchFamily="18" charset="0"/>
                        <a:cs typeface="Times New Roman" pitchFamily="18" charset="0"/>
                      </a:endParaRPr>
                    </a:p>
                  </a:txBody>
                  <a:tcPr anchor="ctr">
                    <a:solidFill>
                      <a:schemeClr val="bg2">
                        <a:lumMod val="75000"/>
                      </a:schemeClr>
                    </a:solidFill>
                  </a:tcPr>
                </a:tc>
                <a:tc>
                  <a:txBody>
                    <a:bodyPr/>
                    <a:lstStyle/>
                    <a:p>
                      <a:pPr algn="ctr"/>
                      <a:r>
                        <a:rPr kumimoji="0" lang="en-US" altLang="zh-TW" sz="1800" kern="1200" dirty="0" smtClean="0">
                          <a:solidFill>
                            <a:schemeClr val="tx1"/>
                          </a:solidFill>
                          <a:latin typeface="Times New Roman" pitchFamily="18" charset="0"/>
                          <a:ea typeface="+mn-ea"/>
                          <a:cs typeface="Times New Roman" pitchFamily="18" charset="0"/>
                        </a:rPr>
                        <a:t>Ag</a:t>
                      </a:r>
                      <a:r>
                        <a:rPr kumimoji="0" lang="en-US" altLang="zh-TW" sz="1800" kern="1200" baseline="-25000" dirty="0" smtClean="0">
                          <a:solidFill>
                            <a:schemeClr val="tx1"/>
                          </a:solidFill>
                          <a:latin typeface="Times New Roman" pitchFamily="18" charset="0"/>
                          <a:ea typeface="+mn-ea"/>
                          <a:cs typeface="Times New Roman" pitchFamily="18" charset="0"/>
                        </a:rPr>
                        <a:t>48</a:t>
                      </a:r>
                      <a:r>
                        <a:rPr kumimoji="0" lang="en-US" altLang="zh-TW" sz="1800" kern="1200" dirty="0" smtClean="0">
                          <a:solidFill>
                            <a:schemeClr val="tx1"/>
                          </a:solidFill>
                          <a:latin typeface="Times New Roman" pitchFamily="18" charset="0"/>
                          <a:ea typeface="+mn-ea"/>
                          <a:cs typeface="Times New Roman" pitchFamily="18" charset="0"/>
                        </a:rPr>
                        <a:t>Ti</a:t>
                      </a:r>
                      <a:r>
                        <a:rPr kumimoji="0" lang="en-US" altLang="zh-TW" sz="1800" kern="1200" baseline="-25000" dirty="0" smtClean="0">
                          <a:solidFill>
                            <a:schemeClr val="tx1"/>
                          </a:solidFill>
                          <a:latin typeface="Times New Roman" pitchFamily="18" charset="0"/>
                          <a:ea typeface="+mn-ea"/>
                          <a:cs typeface="Times New Roman" pitchFamily="18" charset="0"/>
                        </a:rPr>
                        <a:t>52</a:t>
                      </a:r>
                      <a:endParaRPr lang="zh-TW" altLang="en-US" dirty="0">
                        <a:ln>
                          <a:noFill/>
                        </a:ln>
                        <a:solidFill>
                          <a:schemeClr val="tx1"/>
                        </a:solidFill>
                        <a:latin typeface="Times New Roman" pitchFamily="18" charset="0"/>
                        <a:cs typeface="Times New Roman" pitchFamily="18" charset="0"/>
                      </a:endParaRPr>
                    </a:p>
                  </a:txBody>
                  <a:tcPr anchor="ctr">
                    <a:solidFill>
                      <a:schemeClr val="bg2">
                        <a:lumMod val="75000"/>
                      </a:schemeClr>
                    </a:solidFill>
                  </a:tcPr>
                </a:tc>
                <a:tc>
                  <a:txBody>
                    <a:bodyPr/>
                    <a:lstStyle/>
                    <a:p>
                      <a:pPr algn="ctr"/>
                      <a:endParaRPr lang="zh-TW" altLang="en-US" dirty="0">
                        <a:ln>
                          <a:noFill/>
                        </a:ln>
                        <a:solidFill>
                          <a:schemeClr val="tx1"/>
                        </a:solidFill>
                        <a:latin typeface="Times New Roman" pitchFamily="18" charset="0"/>
                        <a:cs typeface="Times New Roman" pitchFamily="18" charset="0"/>
                      </a:endParaRPr>
                    </a:p>
                  </a:txBody>
                  <a:tcPr anchor="ctr">
                    <a:solidFill>
                      <a:schemeClr val="bg2">
                        <a:lumMod val="75000"/>
                      </a:schemeClr>
                    </a:solidFill>
                  </a:tcPr>
                </a:tc>
              </a:tr>
              <a:tr h="410769">
                <a:tc>
                  <a:txBody>
                    <a:bodyPr/>
                    <a:lstStyle/>
                    <a:p>
                      <a:pPr algn="ctr"/>
                      <a:r>
                        <a:rPr lang="en-US" altLang="zh-TW" dirty="0" smtClean="0">
                          <a:ln>
                            <a:noFill/>
                          </a:ln>
                          <a:solidFill>
                            <a:schemeClr val="tx1"/>
                          </a:solidFill>
                          <a:latin typeface="Times New Roman" pitchFamily="18" charset="0"/>
                          <a:cs typeface="Times New Roman" pitchFamily="18" charset="0"/>
                        </a:rPr>
                        <a:t>Size, nm</a:t>
                      </a:r>
                      <a:endParaRPr lang="zh-TW" altLang="en-US" dirty="0">
                        <a:ln>
                          <a:noFill/>
                        </a:ln>
                        <a:solidFill>
                          <a:schemeClr val="tx1"/>
                        </a:solidFill>
                        <a:latin typeface="Times New Roman" pitchFamily="18" charset="0"/>
                        <a:cs typeface="Times New Roman" pitchFamily="18" charset="0"/>
                      </a:endParaRPr>
                    </a:p>
                  </a:txBody>
                  <a:tcPr anchor="ctr"/>
                </a:tc>
                <a:tc>
                  <a:txBody>
                    <a:bodyPr/>
                    <a:lstStyle/>
                    <a:p>
                      <a:pPr algn="ctr"/>
                      <a:r>
                        <a:rPr lang="en-US" altLang="zh-TW" dirty="0" smtClean="0">
                          <a:ln>
                            <a:noFill/>
                          </a:ln>
                          <a:solidFill>
                            <a:schemeClr val="tx1"/>
                          </a:solidFill>
                          <a:latin typeface="Times New Roman" pitchFamily="18" charset="0"/>
                          <a:cs typeface="Times New Roman" pitchFamily="18" charset="0"/>
                        </a:rPr>
                        <a:t>30</a:t>
                      </a:r>
                      <a:endParaRPr lang="zh-TW" altLang="en-US" dirty="0">
                        <a:ln>
                          <a:noFill/>
                        </a:ln>
                        <a:solidFill>
                          <a:schemeClr val="tx1"/>
                        </a:solidFill>
                        <a:latin typeface="Times New Roman" pitchFamily="18" charset="0"/>
                        <a:cs typeface="Times New Roman" pitchFamily="18" charset="0"/>
                      </a:endParaRPr>
                    </a:p>
                  </a:txBody>
                  <a:tcPr anchor="ctr"/>
                </a:tc>
                <a:tc>
                  <a:txBody>
                    <a:bodyPr/>
                    <a:lstStyle/>
                    <a:p>
                      <a:pPr algn="ctr"/>
                      <a:r>
                        <a:rPr lang="en-US" altLang="zh-TW" dirty="0" smtClean="0">
                          <a:ln>
                            <a:noFill/>
                          </a:ln>
                          <a:solidFill>
                            <a:schemeClr val="tx1"/>
                          </a:solidFill>
                          <a:latin typeface="Times New Roman" pitchFamily="18" charset="0"/>
                          <a:cs typeface="Times New Roman" pitchFamily="18" charset="0"/>
                        </a:rPr>
                        <a:t>8.4</a:t>
                      </a:r>
                      <a:endParaRPr lang="zh-TW" altLang="en-US" dirty="0">
                        <a:ln>
                          <a:noFill/>
                        </a:ln>
                        <a:solidFill>
                          <a:schemeClr val="tx1"/>
                        </a:solidFill>
                        <a:latin typeface="Times New Roman" pitchFamily="18" charset="0"/>
                        <a:cs typeface="Times New Roman" pitchFamily="18" charset="0"/>
                      </a:endParaRPr>
                    </a:p>
                  </a:txBody>
                  <a:tcPr anchor="ctr"/>
                </a:tc>
                <a:tc>
                  <a:txBody>
                    <a:bodyPr/>
                    <a:lstStyle/>
                    <a:p>
                      <a:pPr algn="ctr"/>
                      <a:r>
                        <a:rPr lang="en-US" altLang="zh-TW" dirty="0" smtClean="0">
                          <a:ln>
                            <a:noFill/>
                          </a:ln>
                          <a:solidFill>
                            <a:schemeClr val="tx1"/>
                          </a:solidFill>
                          <a:latin typeface="Times New Roman" pitchFamily="18" charset="0"/>
                          <a:cs typeface="Times New Roman" pitchFamily="18" charset="0"/>
                        </a:rPr>
                        <a:t>5.1</a:t>
                      </a:r>
                      <a:endParaRPr lang="zh-TW" altLang="en-US" dirty="0">
                        <a:ln>
                          <a:noFill/>
                        </a:ln>
                        <a:solidFill>
                          <a:schemeClr val="tx1"/>
                        </a:solidFill>
                        <a:latin typeface="Times New Roman" pitchFamily="18" charset="0"/>
                        <a:cs typeface="Times New Roman" pitchFamily="18" charset="0"/>
                      </a:endParaRPr>
                    </a:p>
                  </a:txBody>
                  <a:tcPr anchor="ctr"/>
                </a:tc>
                <a:tc>
                  <a:txBody>
                    <a:bodyPr/>
                    <a:lstStyle/>
                    <a:p>
                      <a:pPr algn="ctr"/>
                      <a:r>
                        <a:rPr lang="en-US" altLang="zh-TW" dirty="0" smtClean="0">
                          <a:ln>
                            <a:noFill/>
                          </a:ln>
                          <a:solidFill>
                            <a:schemeClr val="tx1"/>
                          </a:solidFill>
                          <a:latin typeface="Times New Roman" pitchFamily="18" charset="0"/>
                          <a:cs typeface="Times New Roman" pitchFamily="18" charset="0"/>
                        </a:rPr>
                        <a:t>4.5</a:t>
                      </a:r>
                      <a:endParaRPr lang="zh-TW" altLang="en-US" dirty="0">
                        <a:ln>
                          <a:noFill/>
                        </a:ln>
                        <a:solidFill>
                          <a:schemeClr val="tx1"/>
                        </a:solidFill>
                        <a:latin typeface="Times New Roman" pitchFamily="18" charset="0"/>
                        <a:cs typeface="Times New Roman" pitchFamily="18" charset="0"/>
                      </a:endParaRPr>
                    </a:p>
                  </a:txBody>
                  <a:tcPr anchor="ctr"/>
                </a:tc>
                <a:tc>
                  <a:txBody>
                    <a:bodyPr/>
                    <a:lstStyle/>
                    <a:p>
                      <a:pPr algn="ctr"/>
                      <a:endParaRPr lang="zh-TW" altLang="en-US" dirty="0">
                        <a:ln>
                          <a:noFill/>
                        </a:ln>
                        <a:solidFill>
                          <a:schemeClr val="tx1"/>
                        </a:solidFill>
                        <a:latin typeface="Times New Roman" pitchFamily="18" charset="0"/>
                        <a:cs typeface="Times New Roman" pitchFamily="18" charset="0"/>
                      </a:endParaRPr>
                    </a:p>
                  </a:txBody>
                  <a:tcPr anchor="ctr"/>
                </a:tc>
              </a:tr>
            </a:tbl>
          </a:graphicData>
        </a:graphic>
      </p:graphicFrame>
      <p:sp>
        <p:nvSpPr>
          <p:cNvPr id="6" name="橢圓 5"/>
          <p:cNvSpPr/>
          <p:nvPr/>
        </p:nvSpPr>
        <p:spPr>
          <a:xfrm>
            <a:off x="6500826" y="4572008"/>
            <a:ext cx="1000132"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5429256" y="5357826"/>
            <a:ext cx="1000132"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Results</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457200" y="1285860"/>
            <a:ext cx="8229600" cy="4824426"/>
          </a:xfrm>
        </p:spPr>
        <p:txBody>
          <a:bodyPr/>
          <a:lstStyle/>
          <a:p>
            <a:r>
              <a:rPr lang="en-US" altLang="zh-TW" dirty="0" smtClean="0">
                <a:latin typeface="Times New Roman" pitchFamily="18" charset="0"/>
                <a:cs typeface="Times New Roman" pitchFamily="18" charset="0"/>
              </a:rPr>
              <a:t>3 nm metal film coated on Si substrate</a:t>
            </a:r>
            <a:endParaRPr lang="zh-TW" altLang="en-US" dirty="0">
              <a:latin typeface="Times New Roman" pitchFamily="18" charset="0"/>
              <a:cs typeface="Times New Roman" pitchFamily="18" charset="0"/>
            </a:endParaRPr>
          </a:p>
        </p:txBody>
      </p:sp>
      <p:pic>
        <p:nvPicPr>
          <p:cNvPr id="4" name="圖片 3" descr="Ag_3nm_2.jpg"/>
          <p:cNvPicPr>
            <a:picLocks noChangeAspect="1"/>
          </p:cNvPicPr>
          <p:nvPr/>
        </p:nvPicPr>
        <p:blipFill>
          <a:blip r:embed="rId3" cstate="screen"/>
          <a:stretch>
            <a:fillRect/>
          </a:stretch>
        </p:blipFill>
        <p:spPr>
          <a:xfrm>
            <a:off x="714347" y="1928802"/>
            <a:ext cx="2678925" cy="2143140"/>
          </a:xfrm>
          <a:prstGeom prst="rect">
            <a:avLst/>
          </a:prstGeom>
        </p:spPr>
      </p:pic>
      <p:pic>
        <p:nvPicPr>
          <p:cNvPr id="5" name="圖片 4" descr="AgAl_3nm_2.jpg"/>
          <p:cNvPicPr>
            <a:picLocks noChangeAspect="1"/>
          </p:cNvPicPr>
          <p:nvPr/>
        </p:nvPicPr>
        <p:blipFill>
          <a:blip r:embed="rId4" cstate="screen"/>
          <a:stretch>
            <a:fillRect/>
          </a:stretch>
        </p:blipFill>
        <p:spPr>
          <a:xfrm>
            <a:off x="4500562" y="1857364"/>
            <a:ext cx="2786082" cy="2228866"/>
          </a:xfrm>
          <a:prstGeom prst="rect">
            <a:avLst/>
          </a:prstGeom>
        </p:spPr>
      </p:pic>
      <p:pic>
        <p:nvPicPr>
          <p:cNvPr id="6" name="圖片 5" descr="AgTi_3nm_2.jpg"/>
          <p:cNvPicPr>
            <a:picLocks noChangeAspect="1"/>
          </p:cNvPicPr>
          <p:nvPr/>
        </p:nvPicPr>
        <p:blipFill>
          <a:blip r:embed="rId5" cstate="screen"/>
          <a:stretch>
            <a:fillRect/>
          </a:stretch>
        </p:blipFill>
        <p:spPr>
          <a:xfrm>
            <a:off x="642910" y="4429132"/>
            <a:ext cx="2786082" cy="2228866"/>
          </a:xfrm>
          <a:prstGeom prst="rect">
            <a:avLst/>
          </a:prstGeom>
        </p:spPr>
      </p:pic>
      <p:pic>
        <p:nvPicPr>
          <p:cNvPr id="7" name="圖片 6" descr="Zr54Cu46-6.jpg"/>
          <p:cNvPicPr>
            <a:picLocks noChangeAspect="1"/>
          </p:cNvPicPr>
          <p:nvPr/>
        </p:nvPicPr>
        <p:blipFill>
          <a:blip r:embed="rId6" cstate="screen"/>
          <a:stretch>
            <a:fillRect/>
          </a:stretch>
        </p:blipFill>
        <p:spPr>
          <a:xfrm>
            <a:off x="4500562" y="4429132"/>
            <a:ext cx="2768223" cy="2214578"/>
          </a:xfrm>
          <a:prstGeom prst="rect">
            <a:avLst/>
          </a:prstGeom>
        </p:spPr>
      </p:pic>
      <p:sp>
        <p:nvSpPr>
          <p:cNvPr id="8" name="文字方塊 7"/>
          <p:cNvSpPr txBox="1"/>
          <p:nvPr/>
        </p:nvSpPr>
        <p:spPr>
          <a:xfrm>
            <a:off x="2549384" y="6193057"/>
            <a:ext cx="808170" cy="307777"/>
          </a:xfrm>
          <a:prstGeom prst="rect">
            <a:avLst/>
          </a:prstGeom>
          <a:noFill/>
        </p:spPr>
        <p:txBody>
          <a:bodyPr wrap="none" rtlCol="0">
            <a:spAutoFit/>
          </a:bodyPr>
          <a:lstStyle/>
          <a:p>
            <a:r>
              <a:rPr lang="en-US" altLang="zh-TW" sz="1400" b="1" dirty="0" smtClean="0">
                <a:solidFill>
                  <a:srgbClr val="FF0000"/>
                </a:solidFill>
                <a:latin typeface="Times New Roman" pitchFamily="18" charset="0"/>
                <a:cs typeface="Times New Roman" pitchFamily="18" charset="0"/>
              </a:rPr>
              <a:t>Ag</a:t>
            </a:r>
            <a:r>
              <a:rPr lang="en-US" altLang="zh-TW" sz="1400" b="1" baseline="-25000" dirty="0" smtClean="0">
                <a:solidFill>
                  <a:srgbClr val="FF0000"/>
                </a:solidFill>
                <a:latin typeface="Times New Roman" pitchFamily="18" charset="0"/>
                <a:cs typeface="Times New Roman" pitchFamily="18" charset="0"/>
              </a:rPr>
              <a:t>48</a:t>
            </a:r>
            <a:r>
              <a:rPr lang="en-US" altLang="zh-TW" sz="1400" b="1" dirty="0" smtClean="0">
                <a:solidFill>
                  <a:srgbClr val="FF0000"/>
                </a:solidFill>
                <a:latin typeface="Times New Roman" pitchFamily="18" charset="0"/>
                <a:cs typeface="Times New Roman" pitchFamily="18" charset="0"/>
              </a:rPr>
              <a:t>Ti</a:t>
            </a:r>
            <a:r>
              <a:rPr lang="en-US" altLang="zh-TW" sz="1400" b="1" baseline="-25000" dirty="0" smtClean="0">
                <a:solidFill>
                  <a:srgbClr val="FF0000"/>
                </a:solidFill>
                <a:latin typeface="Times New Roman" pitchFamily="18" charset="0"/>
                <a:cs typeface="Times New Roman" pitchFamily="18" charset="0"/>
              </a:rPr>
              <a:t>52</a:t>
            </a:r>
            <a:endParaRPr lang="zh-TW" altLang="en-US" sz="1400" b="1" baseline="-25000" dirty="0">
              <a:solidFill>
                <a:srgbClr val="FF0000"/>
              </a:solidFill>
              <a:latin typeface="Times New Roman" pitchFamily="18" charset="0"/>
              <a:cs typeface="Times New Roman" pitchFamily="18" charset="0"/>
            </a:endParaRPr>
          </a:p>
        </p:txBody>
      </p:sp>
      <p:sp>
        <p:nvSpPr>
          <p:cNvPr id="9" name="文字方塊 8"/>
          <p:cNvSpPr txBox="1"/>
          <p:nvPr/>
        </p:nvSpPr>
        <p:spPr>
          <a:xfrm>
            <a:off x="6465585" y="3571876"/>
            <a:ext cx="821059" cy="307777"/>
          </a:xfrm>
          <a:prstGeom prst="rect">
            <a:avLst/>
          </a:prstGeom>
          <a:noFill/>
        </p:spPr>
        <p:txBody>
          <a:bodyPr wrap="none" rtlCol="0">
            <a:spAutoFit/>
          </a:bodyPr>
          <a:lstStyle/>
          <a:p>
            <a:r>
              <a:rPr lang="en-US" altLang="zh-TW" sz="1400" b="1" dirty="0" smtClean="0">
                <a:solidFill>
                  <a:srgbClr val="FF0000"/>
                </a:solidFill>
                <a:latin typeface="Times New Roman" pitchFamily="18" charset="0"/>
                <a:cs typeface="Times New Roman" pitchFamily="18" charset="0"/>
              </a:rPr>
              <a:t>Ag</a:t>
            </a:r>
            <a:r>
              <a:rPr lang="en-US" altLang="zh-TW" sz="1400" b="1" baseline="-25000" dirty="0" smtClean="0">
                <a:solidFill>
                  <a:srgbClr val="FF0000"/>
                </a:solidFill>
                <a:latin typeface="Times New Roman" pitchFamily="18" charset="0"/>
                <a:cs typeface="Times New Roman" pitchFamily="18" charset="0"/>
              </a:rPr>
              <a:t>47</a:t>
            </a:r>
            <a:r>
              <a:rPr lang="en-US" altLang="zh-TW" sz="1400" b="1" dirty="0" smtClean="0">
                <a:solidFill>
                  <a:srgbClr val="FF0000"/>
                </a:solidFill>
                <a:latin typeface="Times New Roman" pitchFamily="18" charset="0"/>
                <a:cs typeface="Times New Roman" pitchFamily="18" charset="0"/>
              </a:rPr>
              <a:t>Al</a:t>
            </a:r>
            <a:r>
              <a:rPr lang="en-US" altLang="zh-TW" sz="1400" b="1" baseline="-25000" dirty="0" smtClean="0">
                <a:solidFill>
                  <a:srgbClr val="FF0000"/>
                </a:solidFill>
                <a:latin typeface="Times New Roman" pitchFamily="18" charset="0"/>
                <a:cs typeface="Times New Roman" pitchFamily="18" charset="0"/>
              </a:rPr>
              <a:t>53</a:t>
            </a:r>
            <a:endParaRPr lang="zh-TW" altLang="en-US" sz="1400" b="1" baseline="-25000" dirty="0">
              <a:solidFill>
                <a:srgbClr val="FF0000"/>
              </a:solidFill>
              <a:latin typeface="Times New Roman" pitchFamily="18" charset="0"/>
              <a:cs typeface="Times New Roman" pitchFamily="18" charset="0"/>
            </a:endParaRPr>
          </a:p>
        </p:txBody>
      </p:sp>
      <p:sp>
        <p:nvSpPr>
          <p:cNvPr id="10" name="文字方塊 9"/>
          <p:cNvSpPr txBox="1"/>
          <p:nvPr/>
        </p:nvSpPr>
        <p:spPr>
          <a:xfrm>
            <a:off x="2589651" y="3643314"/>
            <a:ext cx="804707" cy="307777"/>
          </a:xfrm>
          <a:prstGeom prst="rect">
            <a:avLst/>
          </a:prstGeom>
          <a:noFill/>
        </p:spPr>
        <p:txBody>
          <a:bodyPr wrap="none" rtlCol="0">
            <a:spAutoFit/>
          </a:bodyPr>
          <a:lstStyle/>
          <a:p>
            <a:r>
              <a:rPr lang="en-US" altLang="zh-TW" sz="1400" b="1" dirty="0" smtClean="0">
                <a:solidFill>
                  <a:srgbClr val="FF0000"/>
                </a:solidFill>
                <a:latin typeface="Times New Roman" pitchFamily="18" charset="0"/>
                <a:cs typeface="Times New Roman" pitchFamily="18" charset="0"/>
              </a:rPr>
              <a:t>Pure Ag</a:t>
            </a:r>
            <a:endParaRPr lang="zh-TW" altLang="en-US" sz="1400" b="1" baseline="-25000" dirty="0">
              <a:solidFill>
                <a:srgbClr val="FF0000"/>
              </a:solidFill>
              <a:latin typeface="Times New Roman" pitchFamily="18" charset="0"/>
              <a:cs typeface="Times New Roman" pitchFamily="18" charset="0"/>
            </a:endParaRPr>
          </a:p>
        </p:txBody>
      </p:sp>
      <p:sp>
        <p:nvSpPr>
          <p:cNvPr id="11" name="文字方塊 10"/>
          <p:cNvSpPr txBox="1"/>
          <p:nvPr/>
        </p:nvSpPr>
        <p:spPr>
          <a:xfrm>
            <a:off x="6500826" y="6215082"/>
            <a:ext cx="851515" cy="307777"/>
          </a:xfrm>
          <a:prstGeom prst="rect">
            <a:avLst/>
          </a:prstGeom>
          <a:noFill/>
        </p:spPr>
        <p:txBody>
          <a:bodyPr wrap="none" rtlCol="0">
            <a:spAutoFit/>
          </a:bodyPr>
          <a:lstStyle/>
          <a:p>
            <a:r>
              <a:rPr lang="en-US" altLang="zh-TW" sz="1400" b="1" dirty="0" smtClean="0">
                <a:solidFill>
                  <a:srgbClr val="FF0000"/>
                </a:solidFill>
                <a:latin typeface="Times New Roman" pitchFamily="18" charset="0"/>
                <a:cs typeface="Times New Roman" pitchFamily="18" charset="0"/>
              </a:rPr>
              <a:t>Zr</a:t>
            </a:r>
            <a:r>
              <a:rPr lang="en-US" altLang="zh-TW" sz="1400" b="1" baseline="-25000" dirty="0" smtClean="0">
                <a:solidFill>
                  <a:srgbClr val="FF0000"/>
                </a:solidFill>
                <a:latin typeface="Times New Roman" pitchFamily="18" charset="0"/>
                <a:cs typeface="Times New Roman" pitchFamily="18" charset="0"/>
              </a:rPr>
              <a:t>54</a:t>
            </a:r>
            <a:r>
              <a:rPr lang="en-US" altLang="zh-TW" sz="1400" b="1" dirty="0" smtClean="0">
                <a:solidFill>
                  <a:srgbClr val="FF0000"/>
                </a:solidFill>
                <a:latin typeface="Times New Roman" pitchFamily="18" charset="0"/>
                <a:cs typeface="Times New Roman" pitchFamily="18" charset="0"/>
              </a:rPr>
              <a:t>Cu</a:t>
            </a:r>
            <a:r>
              <a:rPr lang="en-US" altLang="zh-TW" sz="1400" b="1" baseline="-25000" dirty="0" smtClean="0">
                <a:solidFill>
                  <a:srgbClr val="FF0000"/>
                </a:solidFill>
                <a:latin typeface="Times New Roman" pitchFamily="18" charset="0"/>
                <a:cs typeface="Times New Roman" pitchFamily="18" charset="0"/>
              </a:rPr>
              <a:t>46</a:t>
            </a:r>
            <a:endParaRPr lang="zh-TW" altLang="en-US" sz="1400" b="1" baseline="-25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Results, optical properties</a:t>
            </a:r>
            <a:endParaRPr lang="zh-TW" altLang="en-US" b="1" dirty="0">
              <a:latin typeface="Times New Roman" pitchFamily="18" charset="0"/>
              <a:cs typeface="Times New Roman" pitchFamily="18" charset="0"/>
            </a:endParaRPr>
          </a:p>
        </p:txBody>
      </p:sp>
      <p:graphicFrame>
        <p:nvGraphicFramePr>
          <p:cNvPr id="58371" name="Object 3"/>
          <p:cNvGraphicFramePr>
            <a:graphicFrameLocks noChangeAspect="1"/>
          </p:cNvGraphicFramePr>
          <p:nvPr/>
        </p:nvGraphicFramePr>
        <p:xfrm>
          <a:off x="131761" y="1169992"/>
          <a:ext cx="4154487" cy="2901950"/>
        </p:xfrm>
        <a:graphic>
          <a:graphicData uri="http://schemas.openxmlformats.org/presentationml/2006/ole">
            <p:oleObj spid="_x0000_s58371" name="Graph" r:id="rId4" imgW="4154400" imgH="2901600" progId="Origin50.Graph">
              <p:embed/>
            </p:oleObj>
          </a:graphicData>
        </a:graphic>
      </p:graphicFrame>
      <p:graphicFrame>
        <p:nvGraphicFramePr>
          <p:cNvPr id="58373" name="Object 5"/>
          <p:cNvGraphicFramePr>
            <a:graphicFrameLocks noChangeAspect="1"/>
          </p:cNvGraphicFramePr>
          <p:nvPr/>
        </p:nvGraphicFramePr>
        <p:xfrm>
          <a:off x="4275165" y="1142984"/>
          <a:ext cx="4154487" cy="2901950"/>
        </p:xfrm>
        <a:graphic>
          <a:graphicData uri="http://schemas.openxmlformats.org/presentationml/2006/ole">
            <p:oleObj spid="_x0000_s58373" name="Graph" r:id="rId5" imgW="4154400" imgH="2901600" progId="Origin50.Graph">
              <p:embed/>
            </p:oleObj>
          </a:graphicData>
        </a:graphic>
      </p:graphicFrame>
      <p:graphicFrame>
        <p:nvGraphicFramePr>
          <p:cNvPr id="58374" name="Object 6"/>
          <p:cNvGraphicFramePr>
            <a:graphicFrameLocks noChangeAspect="1"/>
          </p:cNvGraphicFramePr>
          <p:nvPr/>
        </p:nvGraphicFramePr>
        <p:xfrm>
          <a:off x="142844" y="3956074"/>
          <a:ext cx="4154487" cy="2901950"/>
        </p:xfrm>
        <a:graphic>
          <a:graphicData uri="http://schemas.openxmlformats.org/presentationml/2006/ole">
            <p:oleObj spid="_x0000_s58374" name="Graph" r:id="rId6" imgW="4154400" imgH="2901600" progId="Origin50.Graph">
              <p:embed/>
            </p:oleObj>
          </a:graphicData>
        </a:graphic>
      </p:graphicFrame>
      <p:sp>
        <p:nvSpPr>
          <p:cNvPr id="9" name="文字方塊 8"/>
          <p:cNvSpPr txBox="1"/>
          <p:nvPr/>
        </p:nvSpPr>
        <p:spPr>
          <a:xfrm>
            <a:off x="1643042" y="1142984"/>
            <a:ext cx="1651862" cy="369332"/>
          </a:xfrm>
          <a:prstGeom prst="rect">
            <a:avLst/>
          </a:prstGeom>
          <a:noFill/>
        </p:spPr>
        <p:txBody>
          <a:bodyPr wrap="none" rtlCol="0">
            <a:spAutoFit/>
          </a:bodyPr>
          <a:lstStyle/>
          <a:p>
            <a:r>
              <a:rPr lang="en-US" altLang="zh-TW" dirty="0" smtClean="0">
                <a:solidFill>
                  <a:srgbClr val="FF0000"/>
                </a:solidFill>
                <a:latin typeface="Times New Roman" pitchFamily="18" charset="0"/>
                <a:cs typeface="Times New Roman" pitchFamily="18" charset="0"/>
              </a:rPr>
              <a:t>Bi-layers, 3 nm</a:t>
            </a:r>
            <a:endParaRPr lang="zh-TW" altLang="en-US" dirty="0">
              <a:solidFill>
                <a:srgbClr val="FF0000"/>
              </a:solidFill>
              <a:latin typeface="Times New Roman" pitchFamily="18" charset="0"/>
              <a:cs typeface="Times New Roman" pitchFamily="18" charset="0"/>
            </a:endParaRPr>
          </a:p>
        </p:txBody>
      </p:sp>
      <p:sp>
        <p:nvSpPr>
          <p:cNvPr id="10" name="文字方塊 9"/>
          <p:cNvSpPr txBox="1"/>
          <p:nvPr/>
        </p:nvSpPr>
        <p:spPr>
          <a:xfrm>
            <a:off x="5572132" y="1130842"/>
            <a:ext cx="1671098" cy="369332"/>
          </a:xfrm>
          <a:prstGeom prst="rect">
            <a:avLst/>
          </a:prstGeom>
          <a:noFill/>
        </p:spPr>
        <p:txBody>
          <a:bodyPr wrap="none" rtlCol="0">
            <a:spAutoFit/>
          </a:bodyPr>
          <a:lstStyle/>
          <a:p>
            <a:r>
              <a:rPr lang="en-US" altLang="zh-TW" dirty="0" smtClean="0">
                <a:solidFill>
                  <a:srgbClr val="FF0000"/>
                </a:solidFill>
                <a:latin typeface="Times New Roman" pitchFamily="18" charset="0"/>
                <a:cs typeface="Times New Roman" pitchFamily="18" charset="0"/>
              </a:rPr>
              <a:t>Bi-layers, 6 nm</a:t>
            </a:r>
            <a:endParaRPr lang="zh-TW" altLang="en-US" dirty="0">
              <a:solidFill>
                <a:srgbClr val="FF0000"/>
              </a:solidFill>
              <a:latin typeface="Times New Roman" pitchFamily="18" charset="0"/>
              <a:cs typeface="Times New Roman" pitchFamily="18" charset="0"/>
            </a:endParaRPr>
          </a:p>
        </p:txBody>
      </p:sp>
      <p:sp>
        <p:nvSpPr>
          <p:cNvPr id="11" name="文字方塊 10"/>
          <p:cNvSpPr txBox="1"/>
          <p:nvPr/>
        </p:nvSpPr>
        <p:spPr>
          <a:xfrm>
            <a:off x="1770459" y="3956362"/>
            <a:ext cx="1087029" cy="369332"/>
          </a:xfrm>
          <a:prstGeom prst="rect">
            <a:avLst/>
          </a:prstGeom>
          <a:noFill/>
        </p:spPr>
        <p:txBody>
          <a:bodyPr wrap="none" rtlCol="0">
            <a:spAutoFit/>
          </a:bodyPr>
          <a:lstStyle/>
          <a:p>
            <a:r>
              <a:rPr lang="en-US" altLang="zh-TW" dirty="0" smtClean="0">
                <a:solidFill>
                  <a:srgbClr val="FF0000"/>
                </a:solidFill>
                <a:latin typeface="Times New Roman" pitchFamily="18" charset="0"/>
                <a:cs typeface="Times New Roman" pitchFamily="18" charset="0"/>
              </a:rPr>
              <a:t>Tri-layers</a:t>
            </a:r>
            <a:endParaRPr lang="zh-TW" alt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Results, optical properties</a:t>
            </a:r>
            <a:endParaRPr lang="zh-TW" altLang="en-US" dirty="0"/>
          </a:p>
        </p:txBody>
      </p:sp>
      <p:graphicFrame>
        <p:nvGraphicFramePr>
          <p:cNvPr id="5" name="內容版面配置區 3"/>
          <p:cNvGraphicFramePr>
            <a:graphicFrameLocks noGrp="1"/>
          </p:cNvGraphicFramePr>
          <p:nvPr>
            <p:ph idx="1"/>
          </p:nvPr>
        </p:nvGraphicFramePr>
        <p:xfrm>
          <a:off x="457200" y="2289824"/>
          <a:ext cx="8229600" cy="3139440"/>
        </p:xfrm>
        <a:graphic>
          <a:graphicData uri="http://schemas.openxmlformats.org/drawingml/2006/table">
            <a:tbl>
              <a:tblPr firstRow="1" bandRow="1"/>
              <a:tblGrid>
                <a:gridCol w="1371600"/>
                <a:gridCol w="1371600"/>
                <a:gridCol w="1371600"/>
                <a:gridCol w="1371600"/>
                <a:gridCol w="1371600"/>
                <a:gridCol w="1371600"/>
              </a:tblGrid>
              <a:tr h="370840">
                <a:tc>
                  <a:txBody>
                    <a:bodyPr/>
                    <a:lstStyle/>
                    <a:p>
                      <a:pPr algn="ctr"/>
                      <a:r>
                        <a:rPr lang="en-US" altLang="zh-TW" dirty="0" smtClean="0">
                          <a:latin typeface="Times New Roman" pitchFamily="18" charset="0"/>
                          <a:cs typeface="Times New Roman" pitchFamily="18" charset="0"/>
                        </a:rPr>
                        <a:t>Specimen,</a:t>
                      </a:r>
                    </a:p>
                    <a:p>
                      <a:pPr algn="ctr"/>
                      <a:r>
                        <a:rPr lang="en-US" altLang="zh-TW" dirty="0" smtClean="0">
                          <a:latin typeface="Times New Roman" pitchFamily="18" charset="0"/>
                          <a:cs typeface="Times New Roman" pitchFamily="18" charset="0"/>
                        </a:rPr>
                        <a:t>Bi-layers,</a:t>
                      </a:r>
                      <a:r>
                        <a:rPr lang="en-US" altLang="zh-TW" baseline="0" dirty="0" smtClean="0">
                          <a:latin typeface="Times New Roman" pitchFamily="18" charset="0"/>
                          <a:cs typeface="Times New Roman" pitchFamily="18" charset="0"/>
                        </a:rPr>
                        <a:t> </a:t>
                      </a:r>
                    </a:p>
                    <a:p>
                      <a:pPr algn="ctr"/>
                      <a:r>
                        <a:rPr lang="en-US" altLang="zh-TW" baseline="0" dirty="0" smtClean="0">
                          <a:latin typeface="Times New Roman" pitchFamily="18" charset="0"/>
                          <a:cs typeface="Times New Roman" pitchFamily="18" charset="0"/>
                        </a:rPr>
                        <a:t>3 nm</a:t>
                      </a:r>
                    </a:p>
                  </a:txBody>
                  <a:tcPr anchor="ctr">
                    <a:solidFill>
                      <a:schemeClr val="accent1">
                        <a:lumMod val="20000"/>
                        <a:lumOff val="80000"/>
                      </a:schemeClr>
                    </a:solidFill>
                  </a:tcPr>
                </a:tc>
                <a:tc>
                  <a:txBody>
                    <a:bodyPr/>
                    <a:lstStyle/>
                    <a:p>
                      <a:pPr algn="ctr"/>
                      <a:r>
                        <a:rPr lang="en-US" altLang="zh-TW" sz="1600" dirty="0" smtClean="0">
                          <a:latin typeface="Times New Roman" pitchFamily="18" charset="0"/>
                          <a:cs typeface="Times New Roman" pitchFamily="18" charset="0"/>
                        </a:rPr>
                        <a:t>Transmittance, %</a:t>
                      </a:r>
                      <a:endParaRPr lang="zh-TW" altLang="en-US" sz="1600"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t>Specimen,</a:t>
                      </a:r>
                    </a:p>
                    <a:p>
                      <a:pPr algn="ctr"/>
                      <a:r>
                        <a:rPr lang="en-US" altLang="zh-TW" dirty="0" smtClean="0"/>
                        <a:t>Bi-layers,</a:t>
                      </a:r>
                    </a:p>
                    <a:p>
                      <a:pPr algn="ctr"/>
                      <a:r>
                        <a:rPr lang="en-US" altLang="zh-TW" dirty="0" smtClean="0"/>
                        <a:t>6 nm</a:t>
                      </a:r>
                      <a:endParaRPr lang="zh-TW" altLang="en-US" dirty="0"/>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Times New Roman" pitchFamily="18" charset="0"/>
                          <a:cs typeface="Times New Roman" pitchFamily="18" charset="0"/>
                        </a:rPr>
                        <a:t>Transmittance, %</a:t>
                      </a:r>
                      <a:endParaRPr lang="zh-TW" altLang="en-US" dirty="0" smtClean="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t>Specimen,</a:t>
                      </a:r>
                    </a:p>
                    <a:p>
                      <a:pPr algn="ctr"/>
                      <a:r>
                        <a:rPr lang="en-US" altLang="zh-TW" dirty="0" smtClean="0"/>
                        <a:t>Tri-layers,</a:t>
                      </a:r>
                    </a:p>
                  </a:txBody>
                  <a:tcPr anchor="ctr">
                    <a:solidFill>
                      <a:srgbClr val="FF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smtClean="0">
                          <a:latin typeface="Times New Roman" pitchFamily="18" charset="0"/>
                          <a:cs typeface="Times New Roman" pitchFamily="18" charset="0"/>
                        </a:rPr>
                        <a:t>Transmittance, %</a:t>
                      </a:r>
                      <a:endParaRPr lang="zh-TW" altLang="en-US" dirty="0" smtClean="0">
                        <a:latin typeface="Times New Roman" pitchFamily="18" charset="0"/>
                        <a:cs typeface="Times New Roman" pitchFamily="18" charset="0"/>
                      </a:endParaRPr>
                    </a:p>
                  </a:txBody>
                  <a:tcPr anchor="ctr">
                    <a:solidFill>
                      <a:srgbClr val="FFFF66"/>
                    </a:solidFill>
                  </a:tcPr>
                </a:tc>
              </a:tr>
              <a:tr h="370840">
                <a:tc>
                  <a:txBody>
                    <a:bodyPr/>
                    <a:lstStyle/>
                    <a:p>
                      <a:pPr algn="ctr"/>
                      <a:r>
                        <a:rPr lang="en-US" altLang="zh-TW" dirty="0" smtClean="0"/>
                        <a:t>PET</a:t>
                      </a:r>
                      <a:endParaRPr lang="zh-TW" altLang="en-US" dirty="0"/>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86</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t>PET</a:t>
                      </a:r>
                      <a:endParaRPr lang="zh-TW" altLang="en-US" dirty="0"/>
                    </a:p>
                  </a:txBody>
                  <a:tcPr anchor="ctr">
                    <a:solidFill>
                      <a:schemeClr val="accent6">
                        <a:lumMod val="60000"/>
                        <a:lumOff val="40000"/>
                      </a:schemeClr>
                    </a:solidFill>
                  </a:tcPr>
                </a:tc>
                <a:tc>
                  <a:txBody>
                    <a:bodyPr/>
                    <a:lstStyle/>
                    <a:p>
                      <a:pPr algn="ctr"/>
                      <a:r>
                        <a:rPr lang="en-US" altLang="zh-TW" dirty="0" smtClean="0">
                          <a:latin typeface="Times New Roman" pitchFamily="18" charset="0"/>
                          <a:cs typeface="Times New Roman" pitchFamily="18" charset="0"/>
                        </a:rPr>
                        <a:t>86</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t>PET</a:t>
                      </a:r>
                      <a:endParaRPr lang="zh-TW" altLang="en-US" dirty="0"/>
                    </a:p>
                  </a:txBody>
                  <a:tcPr anchor="ctr">
                    <a:solidFill>
                      <a:srgbClr val="FFFF66"/>
                    </a:solidFill>
                  </a:tcPr>
                </a:tc>
                <a:tc>
                  <a:txBody>
                    <a:bodyPr/>
                    <a:lstStyle/>
                    <a:p>
                      <a:pPr algn="ctr"/>
                      <a:r>
                        <a:rPr lang="en-US" altLang="zh-TW" dirty="0" smtClean="0">
                          <a:latin typeface="Times New Roman" pitchFamily="18" charset="0"/>
                          <a:cs typeface="Times New Roman" pitchFamily="18" charset="0"/>
                        </a:rPr>
                        <a:t>86</a:t>
                      </a:r>
                      <a:endParaRPr lang="zh-TW" altLang="en-US" dirty="0">
                        <a:latin typeface="Times New Roman" pitchFamily="18" charset="0"/>
                        <a:cs typeface="Times New Roman" pitchFamily="18" charset="0"/>
                      </a:endParaRPr>
                    </a:p>
                  </a:txBody>
                  <a:tcPr anchor="ctr">
                    <a:solidFill>
                      <a:srgbClr val="FFFF66"/>
                    </a:solidFill>
                  </a:tcPr>
                </a:tc>
              </a:tr>
              <a:tr h="370840">
                <a:tc>
                  <a:txBody>
                    <a:bodyPr/>
                    <a:lstStyle/>
                    <a:p>
                      <a:pPr algn="ctr"/>
                      <a:r>
                        <a:rPr lang="en-US" altLang="zh-TW" dirty="0" smtClean="0">
                          <a:latin typeface="Times New Roman" pitchFamily="18" charset="0"/>
                          <a:cs typeface="Times New Roman" pitchFamily="18" charset="0"/>
                        </a:rPr>
                        <a:t>ITO, 30 nm</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79</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ITO, 30 nm</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latin typeface="Times New Roman" pitchFamily="18" charset="0"/>
                          <a:cs typeface="Times New Roman" pitchFamily="18" charset="0"/>
                        </a:rPr>
                        <a:t>79</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err="1" smtClean="0">
                          <a:latin typeface="Times New Roman" pitchFamily="18" charset="0"/>
                          <a:cs typeface="Times New Roman" pitchFamily="18" charset="0"/>
                        </a:rPr>
                        <a:t>I+Ag</a:t>
                      </a:r>
                      <a:r>
                        <a:rPr lang="en-US" altLang="zh-TW" dirty="0" smtClean="0">
                          <a:latin typeface="Times New Roman" pitchFamily="18" charset="0"/>
                          <a:cs typeface="Times New Roman" pitchFamily="18" charset="0"/>
                        </a:rPr>
                        <a:t>(3)</a:t>
                      </a:r>
                      <a:r>
                        <a:rPr lang="en-US" altLang="zh-TW" baseline="0" dirty="0" smtClean="0">
                          <a:latin typeface="Times New Roman" pitchFamily="18" charset="0"/>
                          <a:cs typeface="Times New Roman" pitchFamily="18" charset="0"/>
                        </a:rPr>
                        <a:t>+I</a:t>
                      </a:r>
                      <a:endParaRPr lang="zh-TW" altLang="en-US" dirty="0">
                        <a:latin typeface="Times New Roman" pitchFamily="18" charset="0"/>
                        <a:cs typeface="Times New Roman" pitchFamily="18" charset="0"/>
                      </a:endParaRPr>
                    </a:p>
                  </a:txBody>
                  <a:tcPr anchor="ctr">
                    <a:solidFill>
                      <a:srgbClr val="FFFF66"/>
                    </a:solidFill>
                  </a:tcPr>
                </a:tc>
                <a:tc>
                  <a:txBody>
                    <a:bodyPr/>
                    <a:lstStyle/>
                    <a:p>
                      <a:pPr algn="ctr"/>
                      <a:r>
                        <a:rPr lang="en-US" altLang="zh-TW" dirty="0" smtClean="0">
                          <a:latin typeface="Times New Roman" pitchFamily="18" charset="0"/>
                          <a:cs typeface="Times New Roman" pitchFamily="18" charset="0"/>
                        </a:rPr>
                        <a:t>54</a:t>
                      </a:r>
                      <a:endParaRPr lang="zh-TW" altLang="en-US" dirty="0">
                        <a:latin typeface="Times New Roman" pitchFamily="18" charset="0"/>
                        <a:cs typeface="Times New Roman" pitchFamily="18" charset="0"/>
                      </a:endParaRPr>
                    </a:p>
                  </a:txBody>
                  <a:tcPr anchor="ctr">
                    <a:solidFill>
                      <a:srgbClr val="FFFF66"/>
                    </a:solidFill>
                  </a:tcPr>
                </a:tc>
              </a:tr>
              <a:tr h="370840">
                <a:tc>
                  <a:txBody>
                    <a:bodyPr/>
                    <a:lstStyle/>
                    <a:p>
                      <a:pPr algn="ctr"/>
                      <a:r>
                        <a:rPr lang="en-US" altLang="zh-TW" dirty="0" smtClean="0">
                          <a:latin typeface="Times New Roman" pitchFamily="18" charset="0"/>
                          <a:cs typeface="Times New Roman" pitchFamily="18" charset="0"/>
                        </a:rPr>
                        <a:t>Ag +</a:t>
                      </a:r>
                      <a:r>
                        <a:rPr lang="en-US" altLang="zh-TW" baseline="0" dirty="0" smtClean="0">
                          <a:latin typeface="Times New Roman" pitchFamily="18" charset="0"/>
                          <a:cs typeface="Times New Roman" pitchFamily="18" charset="0"/>
                        </a:rPr>
                        <a:t> I</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59</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Ag +I</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latin typeface="Times New Roman" pitchFamily="18" charset="0"/>
                          <a:cs typeface="Times New Roman" pitchFamily="18" charset="0"/>
                        </a:rPr>
                        <a:t>72</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err="1" smtClean="0">
                          <a:latin typeface="Times New Roman" pitchFamily="18" charset="0"/>
                          <a:cs typeface="Times New Roman" pitchFamily="18" charset="0"/>
                        </a:rPr>
                        <a:t>I+Ag</a:t>
                      </a:r>
                      <a:r>
                        <a:rPr lang="en-US" altLang="zh-TW" dirty="0" smtClean="0">
                          <a:latin typeface="Times New Roman" pitchFamily="18" charset="0"/>
                          <a:cs typeface="Times New Roman" pitchFamily="18" charset="0"/>
                        </a:rPr>
                        <a:t>(6)+I</a:t>
                      </a:r>
                      <a:endParaRPr lang="zh-TW" altLang="en-US" dirty="0">
                        <a:latin typeface="Times New Roman" pitchFamily="18" charset="0"/>
                        <a:cs typeface="Times New Roman" pitchFamily="18" charset="0"/>
                      </a:endParaRPr>
                    </a:p>
                  </a:txBody>
                  <a:tcPr anchor="ctr">
                    <a:solidFill>
                      <a:srgbClr val="FFFF66"/>
                    </a:solidFill>
                  </a:tcPr>
                </a:tc>
                <a:tc>
                  <a:txBody>
                    <a:bodyPr/>
                    <a:lstStyle/>
                    <a:p>
                      <a:pPr algn="ctr"/>
                      <a:r>
                        <a:rPr lang="en-US" altLang="zh-TW" dirty="0" smtClean="0">
                          <a:latin typeface="Times New Roman" pitchFamily="18" charset="0"/>
                          <a:cs typeface="Times New Roman" pitchFamily="18" charset="0"/>
                        </a:rPr>
                        <a:t>75</a:t>
                      </a:r>
                      <a:endParaRPr lang="zh-TW" altLang="en-US" dirty="0">
                        <a:latin typeface="Times New Roman" pitchFamily="18" charset="0"/>
                        <a:cs typeface="Times New Roman" pitchFamily="18" charset="0"/>
                      </a:endParaRPr>
                    </a:p>
                  </a:txBody>
                  <a:tcPr anchor="ctr">
                    <a:solidFill>
                      <a:srgbClr val="FFFF66"/>
                    </a:solidFill>
                  </a:tcPr>
                </a:tc>
              </a:tr>
              <a:tr h="370840">
                <a:tc>
                  <a:txBody>
                    <a:bodyPr/>
                    <a:lstStyle/>
                    <a:p>
                      <a:pPr algn="ctr"/>
                      <a:r>
                        <a:rPr lang="en-US" altLang="zh-TW" dirty="0" smtClean="0">
                          <a:latin typeface="Times New Roman" pitchFamily="18" charset="0"/>
                          <a:cs typeface="Times New Roman" pitchFamily="18" charset="0"/>
                        </a:rPr>
                        <a:t>Ag</a:t>
                      </a:r>
                      <a:r>
                        <a:rPr lang="en-US" altLang="zh-TW" baseline="-25000" dirty="0" smtClean="0">
                          <a:latin typeface="Times New Roman" pitchFamily="18" charset="0"/>
                          <a:cs typeface="Times New Roman" pitchFamily="18" charset="0"/>
                        </a:rPr>
                        <a:t>47</a:t>
                      </a:r>
                      <a:r>
                        <a:rPr lang="en-US" altLang="zh-TW" dirty="0" smtClean="0">
                          <a:latin typeface="Times New Roman" pitchFamily="18" charset="0"/>
                          <a:cs typeface="Times New Roman" pitchFamily="18" charset="0"/>
                        </a:rPr>
                        <a:t>Al</a:t>
                      </a:r>
                      <a:r>
                        <a:rPr lang="en-US" altLang="zh-TW" baseline="-25000" dirty="0" smtClean="0">
                          <a:latin typeface="Times New Roman" pitchFamily="18" charset="0"/>
                          <a:cs typeface="Times New Roman" pitchFamily="18" charset="0"/>
                        </a:rPr>
                        <a:t>53 </a:t>
                      </a:r>
                      <a:r>
                        <a:rPr lang="en-US" altLang="zh-TW" baseline="0" dirty="0" smtClean="0">
                          <a:latin typeface="Times New Roman" pitchFamily="18" charset="0"/>
                          <a:cs typeface="Times New Roman" pitchFamily="18" charset="0"/>
                        </a:rPr>
                        <a:t>+ I</a:t>
                      </a:r>
                      <a:endParaRPr lang="zh-TW" altLang="en-US" baseline="-25000"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50</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Ag</a:t>
                      </a:r>
                      <a:r>
                        <a:rPr lang="en-US" altLang="zh-TW" baseline="-25000" dirty="0" smtClean="0">
                          <a:latin typeface="Times New Roman" pitchFamily="18" charset="0"/>
                          <a:cs typeface="Times New Roman" pitchFamily="18" charset="0"/>
                        </a:rPr>
                        <a:t>47</a:t>
                      </a:r>
                      <a:r>
                        <a:rPr lang="en-US" altLang="zh-TW" dirty="0" smtClean="0">
                          <a:latin typeface="Times New Roman" pitchFamily="18" charset="0"/>
                          <a:cs typeface="Times New Roman" pitchFamily="18" charset="0"/>
                        </a:rPr>
                        <a:t>Al</a:t>
                      </a:r>
                      <a:r>
                        <a:rPr lang="en-US" altLang="zh-TW" baseline="-25000" dirty="0" smtClean="0">
                          <a:latin typeface="Times New Roman" pitchFamily="18" charset="0"/>
                          <a:cs typeface="Times New Roman" pitchFamily="18" charset="0"/>
                        </a:rPr>
                        <a:t>53 </a:t>
                      </a:r>
                      <a:r>
                        <a:rPr lang="en-US" altLang="zh-TW" baseline="0" dirty="0" smtClean="0">
                          <a:latin typeface="Times New Roman" pitchFamily="18" charset="0"/>
                          <a:cs typeface="Times New Roman" pitchFamily="18" charset="0"/>
                        </a:rPr>
                        <a:t>+ I</a:t>
                      </a:r>
                      <a:endParaRPr lang="zh-TW" altLang="en-US" baseline="-25000" dirty="0" smtClean="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latin typeface="Times New Roman" pitchFamily="18" charset="0"/>
                          <a:cs typeface="Times New Roman" pitchFamily="18" charset="0"/>
                        </a:rPr>
                        <a:t>47</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err="1" smtClean="0">
                          <a:latin typeface="Times New Roman" pitchFamily="18" charset="0"/>
                          <a:cs typeface="Times New Roman" pitchFamily="18" charset="0"/>
                        </a:rPr>
                        <a:t>I+AgAl</a:t>
                      </a:r>
                      <a:r>
                        <a:rPr lang="en-US" altLang="zh-TW" dirty="0" smtClean="0">
                          <a:latin typeface="Times New Roman" pitchFamily="18" charset="0"/>
                          <a:cs typeface="Times New Roman" pitchFamily="18" charset="0"/>
                        </a:rPr>
                        <a:t>(3)+I</a:t>
                      </a:r>
                      <a:endParaRPr lang="zh-TW" altLang="en-US" dirty="0">
                        <a:latin typeface="Times New Roman" pitchFamily="18" charset="0"/>
                        <a:cs typeface="Times New Roman" pitchFamily="18" charset="0"/>
                      </a:endParaRPr>
                    </a:p>
                  </a:txBody>
                  <a:tcPr anchor="ctr">
                    <a:solidFill>
                      <a:srgbClr val="FFFF66"/>
                    </a:solidFill>
                  </a:tcPr>
                </a:tc>
                <a:tc>
                  <a:txBody>
                    <a:bodyPr/>
                    <a:lstStyle/>
                    <a:p>
                      <a:pPr algn="ctr"/>
                      <a:r>
                        <a:rPr lang="en-US" altLang="zh-TW" dirty="0" smtClean="0">
                          <a:latin typeface="Times New Roman" pitchFamily="18" charset="0"/>
                          <a:cs typeface="Times New Roman" pitchFamily="18" charset="0"/>
                        </a:rPr>
                        <a:t>57</a:t>
                      </a:r>
                      <a:endParaRPr lang="zh-TW" altLang="en-US" dirty="0">
                        <a:latin typeface="Times New Roman" pitchFamily="18" charset="0"/>
                        <a:cs typeface="Times New Roman" pitchFamily="18" charset="0"/>
                      </a:endParaRPr>
                    </a:p>
                  </a:txBody>
                  <a:tcPr anchor="ctr">
                    <a:solidFill>
                      <a:srgbClr val="FFFF66"/>
                    </a:solidFill>
                  </a:tcPr>
                </a:tc>
              </a:tr>
              <a:tr h="370840">
                <a:tc>
                  <a:txBody>
                    <a:bodyPr/>
                    <a:lstStyle/>
                    <a:p>
                      <a:pPr algn="ctr"/>
                      <a:r>
                        <a:rPr lang="en-US" altLang="zh-TW" dirty="0" smtClean="0">
                          <a:latin typeface="Times New Roman" pitchFamily="18" charset="0"/>
                          <a:cs typeface="Times New Roman" pitchFamily="18" charset="0"/>
                        </a:rPr>
                        <a:t>Ag</a:t>
                      </a:r>
                      <a:r>
                        <a:rPr lang="en-US" altLang="zh-TW" baseline="-25000" dirty="0" smtClean="0">
                          <a:latin typeface="Times New Roman" pitchFamily="18" charset="0"/>
                          <a:cs typeface="Times New Roman" pitchFamily="18" charset="0"/>
                        </a:rPr>
                        <a:t>48</a:t>
                      </a:r>
                      <a:r>
                        <a:rPr lang="en-US" altLang="zh-TW" dirty="0" smtClean="0">
                          <a:latin typeface="Times New Roman" pitchFamily="18" charset="0"/>
                          <a:cs typeface="Times New Roman" pitchFamily="18" charset="0"/>
                        </a:rPr>
                        <a:t>Ti</a:t>
                      </a:r>
                      <a:r>
                        <a:rPr lang="en-US" altLang="zh-TW" baseline="-25000" dirty="0" smtClean="0">
                          <a:latin typeface="Times New Roman" pitchFamily="18" charset="0"/>
                          <a:cs typeface="Times New Roman" pitchFamily="18" charset="0"/>
                        </a:rPr>
                        <a:t>52 </a:t>
                      </a:r>
                      <a:r>
                        <a:rPr lang="en-US" altLang="zh-TW" baseline="0" dirty="0" smtClean="0">
                          <a:latin typeface="Times New Roman" pitchFamily="18" charset="0"/>
                          <a:cs typeface="Times New Roman" pitchFamily="18" charset="0"/>
                        </a:rPr>
                        <a:t>+ I</a:t>
                      </a:r>
                      <a:endParaRPr lang="zh-TW" altLang="en-US" baseline="-25000"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55</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Ag</a:t>
                      </a:r>
                      <a:r>
                        <a:rPr lang="en-US" altLang="zh-TW" baseline="-25000" dirty="0" smtClean="0">
                          <a:latin typeface="Times New Roman" pitchFamily="18" charset="0"/>
                          <a:cs typeface="Times New Roman" pitchFamily="18" charset="0"/>
                        </a:rPr>
                        <a:t>48</a:t>
                      </a:r>
                      <a:r>
                        <a:rPr lang="en-US" altLang="zh-TW" dirty="0" smtClean="0">
                          <a:latin typeface="Times New Roman" pitchFamily="18" charset="0"/>
                          <a:cs typeface="Times New Roman" pitchFamily="18" charset="0"/>
                        </a:rPr>
                        <a:t>Ti</a:t>
                      </a:r>
                      <a:r>
                        <a:rPr lang="en-US" altLang="zh-TW" baseline="-25000" dirty="0" smtClean="0">
                          <a:latin typeface="Times New Roman" pitchFamily="18" charset="0"/>
                          <a:cs typeface="Times New Roman" pitchFamily="18" charset="0"/>
                        </a:rPr>
                        <a:t>52 </a:t>
                      </a:r>
                      <a:r>
                        <a:rPr lang="en-US" altLang="zh-TW" baseline="0" dirty="0" smtClean="0">
                          <a:latin typeface="Times New Roman" pitchFamily="18" charset="0"/>
                          <a:cs typeface="Times New Roman" pitchFamily="18" charset="0"/>
                        </a:rPr>
                        <a:t>+ I</a:t>
                      </a:r>
                      <a:endParaRPr lang="zh-TW" altLang="en-US" baseline="-25000" dirty="0" smtClean="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latin typeface="Times New Roman" pitchFamily="18" charset="0"/>
                          <a:cs typeface="Times New Roman" pitchFamily="18" charset="0"/>
                        </a:rPr>
                        <a:t>48</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err="1" smtClean="0">
                          <a:latin typeface="Times New Roman" pitchFamily="18" charset="0"/>
                          <a:cs typeface="Times New Roman" pitchFamily="18" charset="0"/>
                        </a:rPr>
                        <a:t>I+AgTi</a:t>
                      </a:r>
                      <a:r>
                        <a:rPr lang="en-US" altLang="zh-TW" dirty="0" smtClean="0">
                          <a:latin typeface="Times New Roman" pitchFamily="18" charset="0"/>
                          <a:cs typeface="Times New Roman" pitchFamily="18" charset="0"/>
                        </a:rPr>
                        <a:t>(3)+I</a:t>
                      </a:r>
                      <a:endParaRPr lang="zh-TW" altLang="en-US" dirty="0">
                        <a:latin typeface="Times New Roman" pitchFamily="18" charset="0"/>
                        <a:cs typeface="Times New Roman" pitchFamily="18" charset="0"/>
                      </a:endParaRPr>
                    </a:p>
                  </a:txBody>
                  <a:tcPr anchor="ctr">
                    <a:solidFill>
                      <a:srgbClr val="FFFF66"/>
                    </a:solidFill>
                  </a:tcPr>
                </a:tc>
                <a:tc>
                  <a:txBody>
                    <a:bodyPr/>
                    <a:lstStyle/>
                    <a:p>
                      <a:pPr algn="ctr"/>
                      <a:r>
                        <a:rPr lang="en-US" altLang="zh-TW" dirty="0" smtClean="0">
                          <a:latin typeface="Times New Roman" pitchFamily="18" charset="0"/>
                          <a:cs typeface="Times New Roman" pitchFamily="18" charset="0"/>
                        </a:rPr>
                        <a:t>50</a:t>
                      </a:r>
                      <a:endParaRPr lang="zh-TW" altLang="en-US" dirty="0">
                        <a:latin typeface="Times New Roman" pitchFamily="18" charset="0"/>
                        <a:cs typeface="Times New Roman" pitchFamily="18" charset="0"/>
                      </a:endParaRPr>
                    </a:p>
                  </a:txBody>
                  <a:tcPr anchor="ctr">
                    <a:solidFill>
                      <a:srgbClr val="FFFF66"/>
                    </a:solidFill>
                  </a:tcPr>
                </a:tc>
              </a:tr>
              <a:tr h="370840">
                <a:tc>
                  <a:txBody>
                    <a:bodyPr/>
                    <a:lstStyle/>
                    <a:p>
                      <a:pPr algn="ctr"/>
                      <a:r>
                        <a:rPr lang="en-US" altLang="zh-TW" dirty="0" smtClean="0">
                          <a:latin typeface="Times New Roman" pitchFamily="18" charset="0"/>
                          <a:cs typeface="Times New Roman" pitchFamily="18" charset="0"/>
                        </a:rPr>
                        <a:t>Zr</a:t>
                      </a:r>
                      <a:r>
                        <a:rPr lang="en-US" altLang="zh-TW" baseline="-25000" dirty="0" smtClean="0">
                          <a:latin typeface="Times New Roman" pitchFamily="18" charset="0"/>
                          <a:cs typeface="Times New Roman" pitchFamily="18" charset="0"/>
                        </a:rPr>
                        <a:t>54</a:t>
                      </a:r>
                      <a:r>
                        <a:rPr lang="en-US" altLang="zh-TW" dirty="0" smtClean="0">
                          <a:latin typeface="Times New Roman" pitchFamily="18" charset="0"/>
                          <a:cs typeface="Times New Roman" pitchFamily="18" charset="0"/>
                        </a:rPr>
                        <a:t>Cu</a:t>
                      </a:r>
                      <a:r>
                        <a:rPr lang="en-US" altLang="zh-TW" baseline="-25000" dirty="0" smtClean="0">
                          <a:latin typeface="Times New Roman" pitchFamily="18" charset="0"/>
                          <a:cs typeface="Times New Roman" pitchFamily="18" charset="0"/>
                        </a:rPr>
                        <a:t>46 </a:t>
                      </a:r>
                      <a:r>
                        <a:rPr lang="en-US" altLang="zh-TW" baseline="0" dirty="0" smtClean="0">
                          <a:latin typeface="Times New Roman" pitchFamily="18" charset="0"/>
                          <a:cs typeface="Times New Roman" pitchFamily="18" charset="0"/>
                        </a:rPr>
                        <a:t>+ I</a:t>
                      </a:r>
                      <a:endParaRPr lang="zh-TW" altLang="en-US" baseline="0"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79</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Zr</a:t>
                      </a:r>
                      <a:r>
                        <a:rPr lang="en-US" altLang="zh-TW" baseline="-25000" dirty="0" smtClean="0">
                          <a:latin typeface="Times New Roman" pitchFamily="18" charset="0"/>
                          <a:cs typeface="Times New Roman" pitchFamily="18" charset="0"/>
                        </a:rPr>
                        <a:t>54</a:t>
                      </a:r>
                      <a:r>
                        <a:rPr lang="en-US" altLang="zh-TW" dirty="0" smtClean="0">
                          <a:latin typeface="Times New Roman" pitchFamily="18" charset="0"/>
                          <a:cs typeface="Times New Roman" pitchFamily="18" charset="0"/>
                        </a:rPr>
                        <a:t>Cu</a:t>
                      </a:r>
                      <a:r>
                        <a:rPr lang="en-US" altLang="zh-TW" baseline="-25000" dirty="0" smtClean="0">
                          <a:latin typeface="Times New Roman" pitchFamily="18" charset="0"/>
                          <a:cs typeface="Times New Roman" pitchFamily="18" charset="0"/>
                        </a:rPr>
                        <a:t>46 </a:t>
                      </a:r>
                      <a:r>
                        <a:rPr lang="en-US" altLang="zh-TW" baseline="0" dirty="0" smtClean="0">
                          <a:latin typeface="Times New Roman" pitchFamily="18" charset="0"/>
                          <a:cs typeface="Times New Roman" pitchFamily="18" charset="0"/>
                        </a:rPr>
                        <a:t>+ I</a:t>
                      </a:r>
                      <a:endParaRPr lang="zh-TW" altLang="en-US" baseline="0" dirty="0" smtClean="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latin typeface="Times New Roman" pitchFamily="18" charset="0"/>
                          <a:cs typeface="Times New Roman" pitchFamily="18" charset="0"/>
                        </a:rPr>
                        <a:t>64</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err="1" smtClean="0">
                          <a:latin typeface="Times New Roman" pitchFamily="18" charset="0"/>
                          <a:cs typeface="Times New Roman" pitchFamily="18" charset="0"/>
                        </a:rPr>
                        <a:t>I+ZrCu</a:t>
                      </a:r>
                      <a:r>
                        <a:rPr lang="en-US" altLang="zh-TW" dirty="0" smtClean="0">
                          <a:latin typeface="Times New Roman" pitchFamily="18" charset="0"/>
                          <a:cs typeface="Times New Roman" pitchFamily="18" charset="0"/>
                        </a:rPr>
                        <a:t>(3)+I</a:t>
                      </a:r>
                      <a:endParaRPr lang="zh-TW" altLang="en-US" dirty="0">
                        <a:latin typeface="Times New Roman" pitchFamily="18" charset="0"/>
                        <a:cs typeface="Times New Roman" pitchFamily="18" charset="0"/>
                      </a:endParaRPr>
                    </a:p>
                  </a:txBody>
                  <a:tcPr anchor="ctr">
                    <a:solidFill>
                      <a:srgbClr val="FFFF66"/>
                    </a:solidFill>
                  </a:tcPr>
                </a:tc>
                <a:tc>
                  <a:txBody>
                    <a:bodyPr/>
                    <a:lstStyle/>
                    <a:p>
                      <a:pPr algn="ctr"/>
                      <a:r>
                        <a:rPr lang="en-US" altLang="zh-TW" dirty="0" smtClean="0">
                          <a:latin typeface="Times New Roman" pitchFamily="18" charset="0"/>
                          <a:cs typeface="Times New Roman" pitchFamily="18" charset="0"/>
                        </a:rPr>
                        <a:t>71</a:t>
                      </a:r>
                      <a:endParaRPr lang="zh-TW" altLang="en-US" dirty="0">
                        <a:latin typeface="Times New Roman" pitchFamily="18" charset="0"/>
                        <a:cs typeface="Times New Roman" pitchFamily="18" charset="0"/>
                      </a:endParaRPr>
                    </a:p>
                  </a:txBody>
                  <a:tcPr anchor="ctr">
                    <a:solidFill>
                      <a:srgbClr val="FFFF66"/>
                    </a:solidFill>
                  </a:tcPr>
                </a:tc>
              </a:tr>
            </a:tbl>
          </a:graphicData>
        </a:graphic>
      </p:graphicFrame>
      <p:sp>
        <p:nvSpPr>
          <p:cNvPr id="4" name="文字方塊 3"/>
          <p:cNvSpPr txBox="1"/>
          <p:nvPr/>
        </p:nvSpPr>
        <p:spPr>
          <a:xfrm>
            <a:off x="500034" y="1714488"/>
            <a:ext cx="3225563" cy="461665"/>
          </a:xfrm>
          <a:prstGeom prst="rect">
            <a:avLst/>
          </a:prstGeom>
          <a:noFill/>
        </p:spPr>
        <p:txBody>
          <a:bodyPr wrap="none" rtlCol="0">
            <a:spAutoFit/>
          </a:bodyPr>
          <a:lstStyle/>
          <a:p>
            <a:pPr>
              <a:buFont typeface="Arial" pitchFamily="34" charset="0"/>
              <a:buChar char="•"/>
            </a:pPr>
            <a:r>
              <a:rPr lang="en-US" altLang="zh-TW" sz="2400" b="1" dirty="0" smtClean="0">
                <a:latin typeface="Times New Roman" pitchFamily="18" charset="0"/>
                <a:cs typeface="Times New Roman" pitchFamily="18" charset="0"/>
              </a:rPr>
              <a:t>At 550 nm wavelength</a:t>
            </a:r>
            <a:endParaRPr lang="zh-TW" alt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Results, electrical properties</a:t>
            </a:r>
            <a:endParaRPr lang="zh-TW" altLang="en-US" dirty="0"/>
          </a:p>
        </p:txBody>
      </p:sp>
      <p:graphicFrame>
        <p:nvGraphicFramePr>
          <p:cNvPr id="4" name="內容版面配置區 3"/>
          <p:cNvGraphicFramePr>
            <a:graphicFrameLocks noGrp="1"/>
          </p:cNvGraphicFramePr>
          <p:nvPr>
            <p:ph idx="1"/>
          </p:nvPr>
        </p:nvGraphicFramePr>
        <p:xfrm>
          <a:off x="457200" y="1500188"/>
          <a:ext cx="8229600" cy="2768600"/>
        </p:xfrm>
        <a:graphic>
          <a:graphicData uri="http://schemas.openxmlformats.org/drawingml/2006/table">
            <a:tbl>
              <a:tblPr firstRow="1" bandRow="1"/>
              <a:tblGrid>
                <a:gridCol w="1371600"/>
                <a:gridCol w="1371600"/>
                <a:gridCol w="1371600"/>
                <a:gridCol w="1371600"/>
                <a:gridCol w="1371600"/>
                <a:gridCol w="1371600"/>
              </a:tblGrid>
              <a:tr h="370840">
                <a:tc>
                  <a:txBody>
                    <a:bodyPr/>
                    <a:lstStyle/>
                    <a:p>
                      <a:pPr algn="ctr"/>
                      <a:r>
                        <a:rPr lang="en-US" altLang="zh-TW" dirty="0" smtClean="0">
                          <a:latin typeface="Times New Roman" pitchFamily="18" charset="0"/>
                          <a:cs typeface="Times New Roman" pitchFamily="18" charset="0"/>
                        </a:rPr>
                        <a:t>Specimen,</a:t>
                      </a:r>
                    </a:p>
                    <a:p>
                      <a:pPr algn="ctr"/>
                      <a:r>
                        <a:rPr lang="en-US" altLang="zh-TW" dirty="0" smtClean="0">
                          <a:latin typeface="Times New Roman" pitchFamily="18" charset="0"/>
                          <a:cs typeface="Times New Roman" pitchFamily="18" charset="0"/>
                        </a:rPr>
                        <a:t>Bi-layers,</a:t>
                      </a:r>
                      <a:r>
                        <a:rPr lang="en-US" altLang="zh-TW" baseline="0" dirty="0" smtClean="0">
                          <a:latin typeface="Times New Roman" pitchFamily="18" charset="0"/>
                          <a:cs typeface="Times New Roman" pitchFamily="18" charset="0"/>
                        </a:rPr>
                        <a:t> </a:t>
                      </a:r>
                    </a:p>
                    <a:p>
                      <a:pPr algn="ctr"/>
                      <a:r>
                        <a:rPr lang="en-US" altLang="zh-TW" baseline="0" dirty="0" smtClean="0">
                          <a:latin typeface="Times New Roman" pitchFamily="18" charset="0"/>
                          <a:cs typeface="Times New Roman" pitchFamily="18" charset="0"/>
                        </a:rPr>
                        <a:t>3 nm</a:t>
                      </a: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Sheet resistance, </a:t>
                      </a:r>
                      <a:r>
                        <a:rPr lang="el-GR" altLang="zh-TW" dirty="0" smtClean="0">
                          <a:latin typeface="Times New Roman" pitchFamily="18" charset="0"/>
                          <a:cs typeface="Times New Roman" pitchFamily="18" charset="0"/>
                        </a:rPr>
                        <a:t>Ω</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t>Specimen,</a:t>
                      </a:r>
                    </a:p>
                    <a:p>
                      <a:pPr algn="ctr"/>
                      <a:r>
                        <a:rPr lang="en-US" altLang="zh-TW" dirty="0" smtClean="0"/>
                        <a:t>Bi-layers,</a:t>
                      </a:r>
                    </a:p>
                    <a:p>
                      <a:pPr algn="ctr"/>
                      <a:r>
                        <a:rPr lang="en-US" altLang="zh-TW" dirty="0" smtClean="0"/>
                        <a:t>6 nm</a:t>
                      </a:r>
                      <a:endParaRPr lang="zh-TW" altLang="en-US" dirty="0"/>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Sheet resistance, </a:t>
                      </a:r>
                      <a:r>
                        <a:rPr lang="el-GR" altLang="zh-TW" dirty="0" smtClean="0">
                          <a:latin typeface="Times New Roman" pitchFamily="18" charset="0"/>
                          <a:cs typeface="Times New Roman" pitchFamily="18" charset="0"/>
                        </a:rPr>
                        <a:t>Ω</a:t>
                      </a:r>
                      <a:r>
                        <a:rPr lang="en-US" altLang="zh-TW" dirty="0" smtClean="0">
                          <a:latin typeface="Times New Roman" pitchFamily="18" charset="0"/>
                          <a:cs typeface="Times New Roman" pitchFamily="18" charset="0"/>
                        </a:rPr>
                        <a:t>/□</a:t>
                      </a:r>
                      <a:endParaRPr lang="zh-TW" altLang="en-US" dirty="0" smtClean="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t>Specimen,</a:t>
                      </a:r>
                    </a:p>
                    <a:p>
                      <a:pPr algn="ctr"/>
                      <a:r>
                        <a:rPr lang="en-US" altLang="zh-TW" dirty="0" smtClean="0"/>
                        <a:t>Tri-layers,</a:t>
                      </a:r>
                    </a:p>
                  </a:txBody>
                  <a:tcPr anchor="ctr">
                    <a:solidFill>
                      <a:srgbClr val="FF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Sheet resistance, </a:t>
                      </a:r>
                      <a:r>
                        <a:rPr lang="el-GR" altLang="zh-TW" dirty="0" smtClean="0">
                          <a:latin typeface="Times New Roman" pitchFamily="18" charset="0"/>
                          <a:cs typeface="Times New Roman" pitchFamily="18" charset="0"/>
                        </a:rPr>
                        <a:t>Ω</a:t>
                      </a:r>
                      <a:r>
                        <a:rPr lang="en-US" altLang="zh-TW" dirty="0" smtClean="0">
                          <a:latin typeface="Times New Roman" pitchFamily="18" charset="0"/>
                          <a:cs typeface="Times New Roman" pitchFamily="18" charset="0"/>
                        </a:rPr>
                        <a:t>/□</a:t>
                      </a:r>
                      <a:endParaRPr lang="zh-TW" altLang="en-US" dirty="0" smtClean="0">
                        <a:latin typeface="Times New Roman" pitchFamily="18" charset="0"/>
                        <a:cs typeface="Times New Roman" pitchFamily="18" charset="0"/>
                      </a:endParaRPr>
                    </a:p>
                  </a:txBody>
                  <a:tcPr anchor="ctr">
                    <a:solidFill>
                      <a:srgbClr val="FFFF66"/>
                    </a:solidFill>
                  </a:tcPr>
                </a:tc>
              </a:tr>
              <a:tr h="370840">
                <a:tc>
                  <a:txBody>
                    <a:bodyPr/>
                    <a:lstStyle/>
                    <a:p>
                      <a:pPr algn="ctr"/>
                      <a:r>
                        <a:rPr lang="en-US" altLang="zh-TW" dirty="0" smtClean="0">
                          <a:latin typeface="Times New Roman" pitchFamily="18" charset="0"/>
                          <a:cs typeface="Times New Roman" pitchFamily="18" charset="0"/>
                        </a:rPr>
                        <a:t>ITO, 30 nm</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3.7 K</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ITO, 30 nm</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latin typeface="Times New Roman" pitchFamily="18" charset="0"/>
                          <a:cs typeface="Times New Roman" pitchFamily="18" charset="0"/>
                        </a:rPr>
                        <a:t>3.7 K</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err="1" smtClean="0">
                          <a:latin typeface="Times New Roman" pitchFamily="18" charset="0"/>
                          <a:cs typeface="Times New Roman" pitchFamily="18" charset="0"/>
                        </a:rPr>
                        <a:t>I+Ag</a:t>
                      </a:r>
                      <a:r>
                        <a:rPr lang="en-US" altLang="zh-TW" dirty="0" smtClean="0">
                          <a:latin typeface="Times New Roman" pitchFamily="18" charset="0"/>
                          <a:cs typeface="Times New Roman" pitchFamily="18" charset="0"/>
                        </a:rPr>
                        <a:t>(3)</a:t>
                      </a:r>
                      <a:r>
                        <a:rPr lang="en-US" altLang="zh-TW" baseline="0" dirty="0" smtClean="0">
                          <a:latin typeface="Times New Roman" pitchFamily="18" charset="0"/>
                          <a:cs typeface="Times New Roman" pitchFamily="18" charset="0"/>
                        </a:rPr>
                        <a:t>+I</a:t>
                      </a:r>
                      <a:endParaRPr lang="zh-TW" altLang="en-US" dirty="0">
                        <a:latin typeface="Times New Roman" pitchFamily="18" charset="0"/>
                        <a:cs typeface="Times New Roman" pitchFamily="18" charset="0"/>
                      </a:endParaRPr>
                    </a:p>
                  </a:txBody>
                  <a:tcPr anchor="ctr">
                    <a:solidFill>
                      <a:srgbClr val="FFFF66"/>
                    </a:solidFill>
                  </a:tcPr>
                </a:tc>
                <a:tc>
                  <a:txBody>
                    <a:bodyPr/>
                    <a:lstStyle/>
                    <a:p>
                      <a:pPr algn="ctr"/>
                      <a:r>
                        <a:rPr lang="en-US" altLang="zh-TW" dirty="0" smtClean="0">
                          <a:latin typeface="Times New Roman" pitchFamily="18" charset="0"/>
                          <a:cs typeface="Times New Roman" pitchFamily="18" charset="0"/>
                        </a:rPr>
                        <a:t>70</a:t>
                      </a:r>
                      <a:endParaRPr lang="zh-TW" altLang="en-US" dirty="0">
                        <a:latin typeface="Times New Roman" pitchFamily="18" charset="0"/>
                        <a:cs typeface="Times New Roman" pitchFamily="18" charset="0"/>
                      </a:endParaRPr>
                    </a:p>
                  </a:txBody>
                  <a:tcPr anchor="ctr">
                    <a:solidFill>
                      <a:srgbClr val="FFFF66"/>
                    </a:solidFill>
                  </a:tcPr>
                </a:tc>
              </a:tr>
              <a:tr h="370840">
                <a:tc>
                  <a:txBody>
                    <a:bodyPr/>
                    <a:lstStyle/>
                    <a:p>
                      <a:pPr algn="ctr"/>
                      <a:r>
                        <a:rPr lang="en-US" altLang="zh-TW" dirty="0" smtClean="0">
                          <a:latin typeface="Times New Roman" pitchFamily="18" charset="0"/>
                          <a:cs typeface="Times New Roman" pitchFamily="18" charset="0"/>
                        </a:rPr>
                        <a:t>Ag +</a:t>
                      </a:r>
                      <a:r>
                        <a:rPr lang="en-US" altLang="zh-TW" baseline="0" dirty="0" smtClean="0">
                          <a:latin typeface="Times New Roman" pitchFamily="18" charset="0"/>
                          <a:cs typeface="Times New Roman" pitchFamily="18" charset="0"/>
                        </a:rPr>
                        <a:t> I</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42</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Ag +I</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latin typeface="Times New Roman" pitchFamily="18" charset="0"/>
                          <a:cs typeface="Times New Roman" pitchFamily="18" charset="0"/>
                        </a:rPr>
                        <a:t>3</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err="1" smtClean="0">
                          <a:latin typeface="Times New Roman" pitchFamily="18" charset="0"/>
                          <a:cs typeface="Times New Roman" pitchFamily="18" charset="0"/>
                        </a:rPr>
                        <a:t>I+Ag</a:t>
                      </a:r>
                      <a:r>
                        <a:rPr lang="en-US" altLang="zh-TW" dirty="0" smtClean="0">
                          <a:latin typeface="Times New Roman" pitchFamily="18" charset="0"/>
                          <a:cs typeface="Times New Roman" pitchFamily="18" charset="0"/>
                        </a:rPr>
                        <a:t>(6)+I</a:t>
                      </a:r>
                      <a:endParaRPr lang="zh-TW" altLang="en-US" dirty="0">
                        <a:latin typeface="Times New Roman" pitchFamily="18" charset="0"/>
                        <a:cs typeface="Times New Roman" pitchFamily="18" charset="0"/>
                      </a:endParaRPr>
                    </a:p>
                  </a:txBody>
                  <a:tcPr anchor="ctr">
                    <a:solidFill>
                      <a:srgbClr val="FFFF66"/>
                    </a:solidFill>
                  </a:tcPr>
                </a:tc>
                <a:tc>
                  <a:txBody>
                    <a:bodyPr/>
                    <a:lstStyle/>
                    <a:p>
                      <a:pPr algn="ctr"/>
                      <a:r>
                        <a:rPr lang="en-US" altLang="zh-TW" dirty="0" smtClean="0">
                          <a:latin typeface="Times New Roman" pitchFamily="18" charset="0"/>
                          <a:cs typeface="Times New Roman" pitchFamily="18" charset="0"/>
                        </a:rPr>
                        <a:t>3</a:t>
                      </a:r>
                      <a:endParaRPr lang="zh-TW" altLang="en-US" dirty="0">
                        <a:latin typeface="Times New Roman" pitchFamily="18" charset="0"/>
                        <a:cs typeface="Times New Roman" pitchFamily="18" charset="0"/>
                      </a:endParaRPr>
                    </a:p>
                  </a:txBody>
                  <a:tcPr anchor="ctr">
                    <a:solidFill>
                      <a:srgbClr val="FFFF66"/>
                    </a:solidFill>
                  </a:tcPr>
                </a:tc>
              </a:tr>
              <a:tr h="370840">
                <a:tc>
                  <a:txBody>
                    <a:bodyPr/>
                    <a:lstStyle/>
                    <a:p>
                      <a:pPr algn="ctr"/>
                      <a:r>
                        <a:rPr lang="en-US" altLang="zh-TW" dirty="0" smtClean="0">
                          <a:latin typeface="Times New Roman" pitchFamily="18" charset="0"/>
                          <a:cs typeface="Times New Roman" pitchFamily="18" charset="0"/>
                        </a:rPr>
                        <a:t>Ag</a:t>
                      </a:r>
                      <a:r>
                        <a:rPr lang="en-US" altLang="zh-TW" baseline="-25000" dirty="0" smtClean="0">
                          <a:latin typeface="Times New Roman" pitchFamily="18" charset="0"/>
                          <a:cs typeface="Times New Roman" pitchFamily="18" charset="0"/>
                        </a:rPr>
                        <a:t>47</a:t>
                      </a:r>
                      <a:r>
                        <a:rPr lang="en-US" altLang="zh-TW" dirty="0" smtClean="0">
                          <a:latin typeface="Times New Roman" pitchFamily="18" charset="0"/>
                          <a:cs typeface="Times New Roman" pitchFamily="18" charset="0"/>
                        </a:rPr>
                        <a:t>Al</a:t>
                      </a:r>
                      <a:r>
                        <a:rPr lang="en-US" altLang="zh-TW" baseline="-25000" dirty="0" smtClean="0">
                          <a:latin typeface="Times New Roman" pitchFamily="18" charset="0"/>
                          <a:cs typeface="Times New Roman" pitchFamily="18" charset="0"/>
                        </a:rPr>
                        <a:t>53 </a:t>
                      </a:r>
                      <a:r>
                        <a:rPr lang="en-US" altLang="zh-TW" baseline="0" dirty="0" smtClean="0">
                          <a:latin typeface="Times New Roman" pitchFamily="18" charset="0"/>
                          <a:cs typeface="Times New Roman" pitchFamily="18" charset="0"/>
                        </a:rPr>
                        <a:t>+ I</a:t>
                      </a:r>
                      <a:endParaRPr lang="zh-TW" altLang="en-US" baseline="-25000"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340 K</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Ag</a:t>
                      </a:r>
                      <a:r>
                        <a:rPr lang="en-US" altLang="zh-TW" baseline="-25000" dirty="0" smtClean="0">
                          <a:latin typeface="Times New Roman" pitchFamily="18" charset="0"/>
                          <a:cs typeface="Times New Roman" pitchFamily="18" charset="0"/>
                        </a:rPr>
                        <a:t>47</a:t>
                      </a:r>
                      <a:r>
                        <a:rPr lang="en-US" altLang="zh-TW" dirty="0" smtClean="0">
                          <a:latin typeface="Times New Roman" pitchFamily="18" charset="0"/>
                          <a:cs typeface="Times New Roman" pitchFamily="18" charset="0"/>
                        </a:rPr>
                        <a:t>Al</a:t>
                      </a:r>
                      <a:r>
                        <a:rPr lang="en-US" altLang="zh-TW" baseline="-25000" dirty="0" smtClean="0">
                          <a:latin typeface="Times New Roman" pitchFamily="18" charset="0"/>
                          <a:cs typeface="Times New Roman" pitchFamily="18" charset="0"/>
                        </a:rPr>
                        <a:t>53 </a:t>
                      </a:r>
                      <a:r>
                        <a:rPr lang="en-US" altLang="zh-TW" baseline="0" dirty="0" smtClean="0">
                          <a:latin typeface="Times New Roman" pitchFamily="18" charset="0"/>
                          <a:cs typeface="Times New Roman" pitchFamily="18" charset="0"/>
                        </a:rPr>
                        <a:t>+ I</a:t>
                      </a:r>
                      <a:endParaRPr lang="zh-TW" altLang="en-US" baseline="-25000" dirty="0" smtClean="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latin typeface="Times New Roman" pitchFamily="18" charset="0"/>
                          <a:cs typeface="Times New Roman" pitchFamily="18" charset="0"/>
                        </a:rPr>
                        <a:t>260 K</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err="1" smtClean="0">
                          <a:latin typeface="Times New Roman" pitchFamily="18" charset="0"/>
                          <a:cs typeface="Times New Roman" pitchFamily="18" charset="0"/>
                        </a:rPr>
                        <a:t>I+AgAl</a:t>
                      </a:r>
                      <a:r>
                        <a:rPr lang="en-US" altLang="zh-TW" dirty="0" smtClean="0">
                          <a:latin typeface="Times New Roman" pitchFamily="18" charset="0"/>
                          <a:cs typeface="Times New Roman" pitchFamily="18" charset="0"/>
                        </a:rPr>
                        <a:t>(3)+I</a:t>
                      </a:r>
                      <a:endParaRPr lang="zh-TW" altLang="en-US" dirty="0">
                        <a:latin typeface="Times New Roman" pitchFamily="18" charset="0"/>
                        <a:cs typeface="Times New Roman" pitchFamily="18" charset="0"/>
                      </a:endParaRPr>
                    </a:p>
                  </a:txBody>
                  <a:tcPr anchor="ctr">
                    <a:solidFill>
                      <a:srgbClr val="FFFF66"/>
                    </a:solidFill>
                  </a:tcPr>
                </a:tc>
                <a:tc>
                  <a:txBody>
                    <a:bodyPr/>
                    <a:lstStyle/>
                    <a:p>
                      <a:pPr algn="ctr"/>
                      <a:r>
                        <a:rPr lang="en-US" altLang="zh-TW" dirty="0" smtClean="0">
                          <a:latin typeface="Times New Roman" pitchFamily="18" charset="0"/>
                          <a:cs typeface="Times New Roman" pitchFamily="18" charset="0"/>
                        </a:rPr>
                        <a:t>4.4 K</a:t>
                      </a:r>
                      <a:endParaRPr lang="zh-TW" altLang="en-US" dirty="0">
                        <a:latin typeface="Times New Roman" pitchFamily="18" charset="0"/>
                        <a:cs typeface="Times New Roman" pitchFamily="18" charset="0"/>
                      </a:endParaRPr>
                    </a:p>
                  </a:txBody>
                  <a:tcPr anchor="ctr">
                    <a:solidFill>
                      <a:srgbClr val="FFFF66"/>
                    </a:solidFill>
                  </a:tcPr>
                </a:tc>
              </a:tr>
              <a:tr h="370840">
                <a:tc>
                  <a:txBody>
                    <a:bodyPr/>
                    <a:lstStyle/>
                    <a:p>
                      <a:pPr algn="ctr"/>
                      <a:r>
                        <a:rPr lang="en-US" altLang="zh-TW" dirty="0" smtClean="0">
                          <a:latin typeface="Times New Roman" pitchFamily="18" charset="0"/>
                          <a:cs typeface="Times New Roman" pitchFamily="18" charset="0"/>
                        </a:rPr>
                        <a:t>Ag</a:t>
                      </a:r>
                      <a:r>
                        <a:rPr lang="en-US" altLang="zh-TW" baseline="-25000" dirty="0" smtClean="0">
                          <a:latin typeface="Times New Roman" pitchFamily="18" charset="0"/>
                          <a:cs typeface="Times New Roman" pitchFamily="18" charset="0"/>
                        </a:rPr>
                        <a:t>48</a:t>
                      </a:r>
                      <a:r>
                        <a:rPr lang="en-US" altLang="zh-TW" dirty="0" smtClean="0">
                          <a:latin typeface="Times New Roman" pitchFamily="18" charset="0"/>
                          <a:cs typeface="Times New Roman" pitchFamily="18" charset="0"/>
                        </a:rPr>
                        <a:t>Ti</a:t>
                      </a:r>
                      <a:r>
                        <a:rPr lang="en-US" altLang="zh-TW" baseline="-25000" dirty="0" smtClean="0">
                          <a:latin typeface="Times New Roman" pitchFamily="18" charset="0"/>
                          <a:cs typeface="Times New Roman" pitchFamily="18" charset="0"/>
                        </a:rPr>
                        <a:t>52 </a:t>
                      </a:r>
                      <a:r>
                        <a:rPr lang="en-US" altLang="zh-TW" baseline="0" dirty="0" smtClean="0">
                          <a:latin typeface="Times New Roman" pitchFamily="18" charset="0"/>
                          <a:cs typeface="Times New Roman" pitchFamily="18" charset="0"/>
                        </a:rPr>
                        <a:t>+ I</a:t>
                      </a:r>
                      <a:endParaRPr lang="zh-TW" altLang="en-US" baseline="-25000"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43 K</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Ag</a:t>
                      </a:r>
                      <a:r>
                        <a:rPr lang="en-US" altLang="zh-TW" baseline="-25000" dirty="0" smtClean="0">
                          <a:latin typeface="Times New Roman" pitchFamily="18" charset="0"/>
                          <a:cs typeface="Times New Roman" pitchFamily="18" charset="0"/>
                        </a:rPr>
                        <a:t>48</a:t>
                      </a:r>
                      <a:r>
                        <a:rPr lang="en-US" altLang="zh-TW" dirty="0" smtClean="0">
                          <a:latin typeface="Times New Roman" pitchFamily="18" charset="0"/>
                          <a:cs typeface="Times New Roman" pitchFamily="18" charset="0"/>
                        </a:rPr>
                        <a:t>Ti</a:t>
                      </a:r>
                      <a:r>
                        <a:rPr lang="en-US" altLang="zh-TW" baseline="-25000" dirty="0" smtClean="0">
                          <a:latin typeface="Times New Roman" pitchFamily="18" charset="0"/>
                          <a:cs typeface="Times New Roman" pitchFamily="18" charset="0"/>
                        </a:rPr>
                        <a:t>52 </a:t>
                      </a:r>
                      <a:r>
                        <a:rPr lang="en-US" altLang="zh-TW" baseline="0" dirty="0" smtClean="0">
                          <a:latin typeface="Times New Roman" pitchFamily="18" charset="0"/>
                          <a:cs typeface="Times New Roman" pitchFamily="18" charset="0"/>
                        </a:rPr>
                        <a:t>+ I</a:t>
                      </a:r>
                      <a:endParaRPr lang="zh-TW" altLang="en-US" baseline="-25000" dirty="0" smtClean="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latin typeface="Times New Roman" pitchFamily="18" charset="0"/>
                          <a:cs typeface="Times New Roman" pitchFamily="18" charset="0"/>
                        </a:rPr>
                        <a:t>300 K</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err="1" smtClean="0">
                          <a:latin typeface="Times New Roman" pitchFamily="18" charset="0"/>
                          <a:cs typeface="Times New Roman" pitchFamily="18" charset="0"/>
                        </a:rPr>
                        <a:t>I+AgTi</a:t>
                      </a:r>
                      <a:r>
                        <a:rPr lang="en-US" altLang="zh-TW" dirty="0" smtClean="0">
                          <a:latin typeface="Times New Roman" pitchFamily="18" charset="0"/>
                          <a:cs typeface="Times New Roman" pitchFamily="18" charset="0"/>
                        </a:rPr>
                        <a:t>(3)+I</a:t>
                      </a:r>
                      <a:endParaRPr lang="zh-TW" altLang="en-US" dirty="0">
                        <a:latin typeface="Times New Roman" pitchFamily="18" charset="0"/>
                        <a:cs typeface="Times New Roman" pitchFamily="18" charset="0"/>
                      </a:endParaRPr>
                    </a:p>
                  </a:txBody>
                  <a:tcPr anchor="ctr">
                    <a:solidFill>
                      <a:srgbClr val="FFFF66"/>
                    </a:solidFill>
                  </a:tcPr>
                </a:tc>
                <a:tc>
                  <a:txBody>
                    <a:bodyPr/>
                    <a:lstStyle/>
                    <a:p>
                      <a:pPr algn="ctr"/>
                      <a:r>
                        <a:rPr lang="en-US" altLang="zh-TW" dirty="0" smtClean="0">
                          <a:latin typeface="Times New Roman" pitchFamily="18" charset="0"/>
                          <a:cs typeface="Times New Roman" pitchFamily="18" charset="0"/>
                        </a:rPr>
                        <a:t>393</a:t>
                      </a:r>
                      <a:endParaRPr lang="zh-TW" altLang="en-US" dirty="0">
                        <a:latin typeface="Times New Roman" pitchFamily="18" charset="0"/>
                        <a:cs typeface="Times New Roman" pitchFamily="18" charset="0"/>
                      </a:endParaRPr>
                    </a:p>
                  </a:txBody>
                  <a:tcPr anchor="ctr">
                    <a:solidFill>
                      <a:srgbClr val="FFFF66"/>
                    </a:solidFill>
                  </a:tcPr>
                </a:tc>
              </a:tr>
              <a:tr h="370840">
                <a:tc>
                  <a:txBody>
                    <a:bodyPr/>
                    <a:lstStyle/>
                    <a:p>
                      <a:pPr algn="ctr"/>
                      <a:r>
                        <a:rPr lang="en-US" altLang="zh-TW" dirty="0" smtClean="0">
                          <a:latin typeface="Times New Roman" pitchFamily="18" charset="0"/>
                          <a:cs typeface="Times New Roman" pitchFamily="18" charset="0"/>
                        </a:rPr>
                        <a:t>Zr</a:t>
                      </a:r>
                      <a:r>
                        <a:rPr lang="en-US" altLang="zh-TW" baseline="-25000" dirty="0" smtClean="0">
                          <a:latin typeface="Times New Roman" pitchFamily="18" charset="0"/>
                          <a:cs typeface="Times New Roman" pitchFamily="18" charset="0"/>
                        </a:rPr>
                        <a:t>54</a:t>
                      </a:r>
                      <a:r>
                        <a:rPr lang="en-US" altLang="zh-TW" dirty="0" smtClean="0">
                          <a:latin typeface="Times New Roman" pitchFamily="18" charset="0"/>
                          <a:cs typeface="Times New Roman" pitchFamily="18" charset="0"/>
                        </a:rPr>
                        <a:t>Cu</a:t>
                      </a:r>
                      <a:r>
                        <a:rPr lang="en-US" altLang="zh-TW" baseline="-25000" dirty="0" smtClean="0">
                          <a:latin typeface="Times New Roman" pitchFamily="18" charset="0"/>
                          <a:cs typeface="Times New Roman" pitchFamily="18" charset="0"/>
                        </a:rPr>
                        <a:t>46 </a:t>
                      </a:r>
                      <a:r>
                        <a:rPr lang="en-US" altLang="zh-TW" baseline="0" dirty="0" smtClean="0">
                          <a:latin typeface="Times New Roman" pitchFamily="18" charset="0"/>
                          <a:cs typeface="Times New Roman" pitchFamily="18" charset="0"/>
                        </a:rPr>
                        <a:t>+ I</a:t>
                      </a:r>
                      <a:endParaRPr lang="zh-TW" altLang="en-US" baseline="0"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en-US" altLang="zh-TW" dirty="0" smtClean="0">
                          <a:latin typeface="Times New Roman" pitchFamily="18" charset="0"/>
                          <a:cs typeface="Times New Roman" pitchFamily="18" charset="0"/>
                        </a:rPr>
                        <a:t>250 K</a:t>
                      </a:r>
                      <a:endParaRPr lang="zh-TW" altLang="en-US" dirty="0">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Zr</a:t>
                      </a:r>
                      <a:r>
                        <a:rPr lang="en-US" altLang="zh-TW" baseline="-25000" dirty="0" smtClean="0">
                          <a:latin typeface="Times New Roman" pitchFamily="18" charset="0"/>
                          <a:cs typeface="Times New Roman" pitchFamily="18" charset="0"/>
                        </a:rPr>
                        <a:t>54</a:t>
                      </a:r>
                      <a:r>
                        <a:rPr lang="en-US" altLang="zh-TW" dirty="0" smtClean="0">
                          <a:latin typeface="Times New Roman" pitchFamily="18" charset="0"/>
                          <a:cs typeface="Times New Roman" pitchFamily="18" charset="0"/>
                        </a:rPr>
                        <a:t>Cu</a:t>
                      </a:r>
                      <a:r>
                        <a:rPr lang="en-US" altLang="zh-TW" baseline="-25000" dirty="0" smtClean="0">
                          <a:latin typeface="Times New Roman" pitchFamily="18" charset="0"/>
                          <a:cs typeface="Times New Roman" pitchFamily="18" charset="0"/>
                        </a:rPr>
                        <a:t>46 </a:t>
                      </a:r>
                      <a:r>
                        <a:rPr lang="en-US" altLang="zh-TW" baseline="0" dirty="0" smtClean="0">
                          <a:latin typeface="Times New Roman" pitchFamily="18" charset="0"/>
                          <a:cs typeface="Times New Roman" pitchFamily="18" charset="0"/>
                        </a:rPr>
                        <a:t>+ I</a:t>
                      </a:r>
                      <a:endParaRPr lang="zh-TW" altLang="en-US" baseline="0" dirty="0" smtClean="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smtClean="0">
                          <a:latin typeface="Times New Roman" pitchFamily="18" charset="0"/>
                          <a:cs typeface="Times New Roman" pitchFamily="18" charset="0"/>
                        </a:rPr>
                        <a:t>411</a:t>
                      </a:r>
                      <a:endParaRPr lang="zh-TW" altLang="en-US"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altLang="zh-TW" dirty="0" err="1" smtClean="0">
                          <a:latin typeface="Times New Roman" pitchFamily="18" charset="0"/>
                          <a:cs typeface="Times New Roman" pitchFamily="18" charset="0"/>
                        </a:rPr>
                        <a:t>I+ZrCu</a:t>
                      </a:r>
                      <a:r>
                        <a:rPr lang="en-US" altLang="zh-TW" dirty="0" smtClean="0">
                          <a:latin typeface="Times New Roman" pitchFamily="18" charset="0"/>
                          <a:cs typeface="Times New Roman" pitchFamily="18" charset="0"/>
                        </a:rPr>
                        <a:t>(3)+I</a:t>
                      </a:r>
                      <a:endParaRPr lang="zh-TW" altLang="en-US" dirty="0">
                        <a:latin typeface="Times New Roman" pitchFamily="18" charset="0"/>
                        <a:cs typeface="Times New Roman" pitchFamily="18" charset="0"/>
                      </a:endParaRPr>
                    </a:p>
                  </a:txBody>
                  <a:tcPr anchor="ctr">
                    <a:solidFill>
                      <a:srgbClr val="FFFF66"/>
                    </a:solidFill>
                  </a:tcPr>
                </a:tc>
                <a:tc>
                  <a:txBody>
                    <a:bodyPr/>
                    <a:lstStyle/>
                    <a:p>
                      <a:pPr algn="ctr"/>
                      <a:r>
                        <a:rPr lang="en-US" altLang="zh-TW" dirty="0" smtClean="0">
                          <a:latin typeface="Times New Roman" pitchFamily="18" charset="0"/>
                          <a:cs typeface="Times New Roman" pitchFamily="18" charset="0"/>
                        </a:rPr>
                        <a:t>1.9 K</a:t>
                      </a:r>
                      <a:endParaRPr lang="zh-TW" altLang="en-US" dirty="0">
                        <a:latin typeface="Times New Roman" pitchFamily="18" charset="0"/>
                        <a:cs typeface="Times New Roman" pitchFamily="18" charset="0"/>
                      </a:endParaRPr>
                    </a:p>
                  </a:txBody>
                  <a:tcPr anchor="ctr">
                    <a:solidFill>
                      <a:srgbClr val="FFFF66"/>
                    </a:solidFill>
                  </a:tcPr>
                </a:tc>
              </a:tr>
            </a:tbl>
          </a:graphicData>
        </a:graphic>
      </p:graphicFrame>
      <p:sp>
        <p:nvSpPr>
          <p:cNvPr id="5" name="文字方塊 29"/>
          <p:cNvSpPr txBox="1">
            <a:spLocks noChangeArrowheads="1"/>
          </p:cNvSpPr>
          <p:nvPr/>
        </p:nvSpPr>
        <p:spPr bwMode="auto">
          <a:xfrm>
            <a:off x="428596" y="4500570"/>
            <a:ext cx="5186363" cy="369888"/>
          </a:xfrm>
          <a:prstGeom prst="rect">
            <a:avLst/>
          </a:prstGeom>
          <a:noFill/>
          <a:ln w="9525">
            <a:noFill/>
            <a:miter lim="800000"/>
            <a:headEnd/>
            <a:tailEnd/>
          </a:ln>
        </p:spPr>
        <p:txBody>
          <a:bodyPr wrap="none">
            <a:spAutoFit/>
          </a:bodyPr>
          <a:lstStyle/>
          <a:p>
            <a:r>
              <a:rPr lang="en-US" altLang="zh-TW" dirty="0"/>
              <a:t>Four probes measurement: </a:t>
            </a:r>
            <a:r>
              <a:rPr lang="en-US" altLang="zh-TW" b="1" dirty="0"/>
              <a:t>Parallel Connection</a:t>
            </a:r>
            <a:endParaRPr lang="zh-TW" altLang="en-US" b="1" dirty="0"/>
          </a:p>
        </p:txBody>
      </p:sp>
      <p:pic>
        <p:nvPicPr>
          <p:cNvPr id="6" name="Picture 24"/>
          <p:cNvPicPr>
            <a:picLocks noChangeAspect="1" noChangeArrowheads="1"/>
          </p:cNvPicPr>
          <p:nvPr/>
        </p:nvPicPr>
        <p:blipFill>
          <a:blip r:embed="rId3" cstate="screen"/>
          <a:srcRect/>
          <a:stretch>
            <a:fillRect/>
          </a:stretch>
        </p:blipFill>
        <p:spPr bwMode="auto">
          <a:xfrm>
            <a:off x="7286644" y="4500570"/>
            <a:ext cx="1643063" cy="1468438"/>
          </a:xfrm>
          <a:prstGeom prst="rect">
            <a:avLst/>
          </a:prstGeom>
          <a:noFill/>
          <a:ln w="9525">
            <a:noFill/>
            <a:miter lim="800000"/>
            <a:headEnd/>
            <a:tailEnd/>
          </a:ln>
        </p:spPr>
      </p:pic>
      <p:pic>
        <p:nvPicPr>
          <p:cNvPr id="7" name="Picture 25"/>
          <p:cNvPicPr>
            <a:picLocks noChangeAspect="1" noChangeArrowheads="1"/>
          </p:cNvPicPr>
          <p:nvPr/>
        </p:nvPicPr>
        <p:blipFill>
          <a:blip r:embed="rId4" cstate="screen"/>
          <a:srcRect/>
          <a:stretch>
            <a:fillRect/>
          </a:stretch>
        </p:blipFill>
        <p:spPr bwMode="auto">
          <a:xfrm>
            <a:off x="5072066" y="4929198"/>
            <a:ext cx="2219325" cy="790575"/>
          </a:xfrm>
          <a:prstGeom prst="rect">
            <a:avLst/>
          </a:prstGeom>
          <a:noFill/>
          <a:ln w="9525">
            <a:noFill/>
            <a:miter lim="800000"/>
            <a:headEnd/>
            <a:tailEnd/>
          </a:ln>
        </p:spPr>
      </p:pic>
      <p:pic>
        <p:nvPicPr>
          <p:cNvPr id="8" name="Picture 26"/>
          <p:cNvPicPr>
            <a:picLocks noChangeAspect="1" noChangeArrowheads="1"/>
          </p:cNvPicPr>
          <p:nvPr/>
        </p:nvPicPr>
        <p:blipFill>
          <a:blip r:embed="rId5" cstate="screen">
            <a:lum bright="-20000" contrast="30000"/>
          </a:blip>
          <a:srcRect/>
          <a:stretch>
            <a:fillRect/>
          </a:stretch>
        </p:blipFill>
        <p:spPr bwMode="auto">
          <a:xfrm>
            <a:off x="357158" y="4929198"/>
            <a:ext cx="4429156" cy="912879"/>
          </a:xfrm>
          <a:prstGeom prst="rect">
            <a:avLst/>
          </a:prstGeom>
          <a:noFill/>
          <a:ln w="9525">
            <a:noFill/>
            <a:miter lim="800000"/>
            <a:headEnd/>
            <a:tailEnd/>
          </a:ln>
        </p:spPr>
      </p:pic>
      <p:sp>
        <p:nvSpPr>
          <p:cNvPr id="9" name="文字方塊 8"/>
          <p:cNvSpPr txBox="1"/>
          <p:nvPr/>
        </p:nvSpPr>
        <p:spPr>
          <a:xfrm>
            <a:off x="785786" y="6143644"/>
            <a:ext cx="7425366" cy="523220"/>
          </a:xfrm>
          <a:prstGeom prst="rect">
            <a:avLst/>
          </a:prstGeom>
          <a:solidFill>
            <a:srgbClr val="9B2D2A"/>
          </a:solidFill>
          <a:scene3d>
            <a:camera prst="orthographicFront" fov="0">
              <a:rot lat="0" lon="0" rev="0"/>
            </a:camera>
            <a:lightRig rig="glow" dir="tl">
              <a:rot lat="0" lon="0" rev="900000"/>
            </a:lightRig>
          </a:scene3d>
          <a:sp3d prstMaterial="powder">
            <a:bevelT w="25400" h="38100"/>
          </a:sp3d>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altLang="zh-TW" dirty="0">
                <a:latin typeface="Times New Roman" pitchFamily="18" charset="0"/>
                <a:cs typeface="Times New Roman" pitchFamily="18" charset="0"/>
              </a:rPr>
              <a:t>Conductivity of bi-layer more than </a:t>
            </a:r>
            <a:r>
              <a:rPr lang="en-US" altLang="zh-TW" sz="2000" b="1" dirty="0" smtClean="0">
                <a:latin typeface="Times New Roman" pitchFamily="18" charset="0"/>
                <a:cs typeface="Times New Roman" pitchFamily="18" charset="0"/>
              </a:rPr>
              <a:t>3.7 K</a:t>
            </a:r>
            <a:r>
              <a:rPr lang="en-US" altLang="zh-TW" dirty="0" smtClean="0">
                <a:latin typeface="Times New Roman" pitchFamily="18" charset="0"/>
                <a:cs typeface="Times New Roman" pitchFamily="18" charset="0"/>
              </a:rPr>
              <a:t> </a:t>
            </a:r>
            <a:r>
              <a:rPr lang="el-GR" altLang="zh-TW" dirty="0">
                <a:latin typeface="Times New Roman" pitchFamily="18" charset="0"/>
                <a:cs typeface="Times New Roman" pitchFamily="18" charset="0"/>
              </a:rPr>
              <a:t>Ω</a:t>
            </a:r>
            <a:r>
              <a:rPr lang="en-US" altLang="zh-TW" dirty="0">
                <a:latin typeface="Times New Roman" pitchFamily="18" charset="0"/>
                <a:cs typeface="Times New Roman" pitchFamily="18" charset="0"/>
              </a:rPr>
              <a:t>/ □ will be </a:t>
            </a:r>
            <a:r>
              <a:rPr lang="en-US" altLang="zh-TW" sz="2800" b="1" dirty="0">
                <a:latin typeface="Times New Roman" pitchFamily="18" charset="0"/>
                <a:cs typeface="Times New Roman" pitchFamily="18" charset="0"/>
              </a:rPr>
              <a:t>unreasonable</a:t>
            </a:r>
            <a:endParaRPr lang="zh-TW" alt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Process map</a:t>
            </a:r>
            <a:endParaRPr lang="zh-TW" altLang="en-US" b="1" dirty="0">
              <a:latin typeface="Times New Roman" pitchFamily="18" charset="0"/>
              <a:cs typeface="Times New Roman" pitchFamily="18" charset="0"/>
            </a:endParaRPr>
          </a:p>
        </p:txBody>
      </p:sp>
      <p:graphicFrame>
        <p:nvGraphicFramePr>
          <p:cNvPr id="4" name="表格 3"/>
          <p:cNvGraphicFramePr>
            <a:graphicFrameLocks noGrp="1"/>
          </p:cNvGraphicFramePr>
          <p:nvPr/>
        </p:nvGraphicFramePr>
        <p:xfrm>
          <a:off x="1000100" y="1285860"/>
          <a:ext cx="7143800" cy="4714910"/>
        </p:xfrm>
        <a:graphic>
          <a:graphicData uri="http://schemas.openxmlformats.org/drawingml/2006/table">
            <a:tbl>
              <a:tblPr/>
              <a:tblGrid>
                <a:gridCol w="1534321"/>
                <a:gridCol w="1522047"/>
                <a:gridCol w="1522047"/>
                <a:gridCol w="1522047"/>
                <a:gridCol w="1043338"/>
              </a:tblGrid>
              <a:tr h="377193">
                <a:tc>
                  <a:txBody>
                    <a:bodyPr/>
                    <a:lstStyle/>
                    <a:p>
                      <a:pPr algn="ctr" fontAlgn="ctr"/>
                      <a:r>
                        <a:rPr lang="en-US" sz="900" b="0" i="0" u="none" strike="noStrike" dirty="0">
                          <a:solidFill>
                            <a:srgbClr val="000000"/>
                          </a:solidFill>
                          <a:latin typeface="新細明體"/>
                        </a:rPr>
                        <a:t>Specimen</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900" b="0" i="0" u="none" strike="noStrike">
                          <a:solidFill>
                            <a:srgbClr val="000000"/>
                          </a:solidFill>
                          <a:latin typeface="新細明體"/>
                        </a:rPr>
                        <a:t>ITO, Parametrer: Power(working pressure)</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900" b="0" i="0" u="none" strike="noStrike">
                          <a:solidFill>
                            <a:srgbClr val="000000"/>
                          </a:solidFill>
                          <a:latin typeface="新細明體"/>
                        </a:rPr>
                        <a:t>Metal film, Parameter: Power(working pressure)</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900" b="0" i="0" u="none" strike="noStrike">
                          <a:solidFill>
                            <a:srgbClr val="000000"/>
                          </a:solidFill>
                          <a:latin typeface="新細明體"/>
                        </a:rPr>
                        <a:t>ITO, Parametrer: Power(working pressure)</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900" b="0" i="0" u="none" strike="noStrike">
                          <a:solidFill>
                            <a:srgbClr val="000000"/>
                          </a:solidFill>
                          <a:latin typeface="新細明體"/>
                        </a:rPr>
                        <a:t>Square resistivity, </a:t>
                      </a:r>
                      <a:r>
                        <a:rPr lang="el-GR" sz="900" b="0" i="0" u="none" strike="noStrike">
                          <a:solidFill>
                            <a:srgbClr val="000000"/>
                          </a:solidFill>
                          <a:latin typeface="新細明體"/>
                        </a:rPr>
                        <a:t>Ω/□</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88596">
                <a:tc>
                  <a:txBody>
                    <a:bodyPr/>
                    <a:lstStyle/>
                    <a:p>
                      <a:pPr algn="ctr" fontAlgn="ctr"/>
                      <a:r>
                        <a:rPr lang="en-US" sz="900" b="0" i="0" u="none" strike="noStrike" dirty="0">
                          <a:solidFill>
                            <a:srgbClr val="000000"/>
                          </a:solidFill>
                          <a:latin typeface="新細明體"/>
                        </a:rPr>
                        <a:t>PET+ITO(30 nm)</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zh-TW" altLang="en-US" sz="900" b="0" i="0" u="none" strike="noStrike">
                          <a:solidFill>
                            <a:srgbClr val="000000"/>
                          </a:solidFill>
                          <a:latin typeface="新細明體"/>
                        </a:rPr>
                        <a:t>　</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zh-TW" altLang="en-US" sz="900" b="0" i="0" u="none" strike="noStrike">
                          <a:solidFill>
                            <a:srgbClr val="000000"/>
                          </a:solidFill>
                          <a:latin typeface="新細明體"/>
                        </a:rPr>
                        <a:t>　</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en-US" altLang="zh-TW" sz="900" b="0" i="0" u="none" strike="noStrike">
                          <a:solidFill>
                            <a:srgbClr val="000000"/>
                          </a:solidFill>
                          <a:latin typeface="新細明體"/>
                        </a:rPr>
                        <a:t>3700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188596">
                <a:tc>
                  <a:txBody>
                    <a:bodyPr/>
                    <a:lstStyle/>
                    <a:p>
                      <a:pPr algn="ctr" fontAlgn="ctr"/>
                      <a:r>
                        <a:rPr lang="en-US" sz="900" b="0" i="0" u="none" strike="noStrike">
                          <a:solidFill>
                            <a:srgbClr val="000000"/>
                          </a:solidFill>
                          <a:latin typeface="新細明體"/>
                        </a:rPr>
                        <a:t>Ag(3 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dirty="0">
                          <a:solidFill>
                            <a:srgbClr val="000000"/>
                          </a:solidFill>
                          <a:latin typeface="新細明體"/>
                        </a:rPr>
                        <a:t>xx</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latin typeface="新細明體"/>
                        </a:rPr>
                        <a:t>80 W(4 motrr),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900" b="0" i="0" u="none" strike="noStrike">
                          <a:solidFill>
                            <a:srgbClr val="000000"/>
                          </a:solidFill>
                          <a:latin typeface="新細明體"/>
                        </a:rPr>
                        <a:t>42</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8596">
                <a:tc>
                  <a:txBody>
                    <a:bodyPr/>
                    <a:lstStyle/>
                    <a:p>
                      <a:pPr algn="ctr" fontAlgn="ctr"/>
                      <a:r>
                        <a:rPr lang="en-US" sz="900" b="0" i="0" u="none" strike="noStrike">
                          <a:solidFill>
                            <a:srgbClr val="000000"/>
                          </a:solidFill>
                          <a:latin typeface="新細明體"/>
                        </a:rPr>
                        <a:t>Ag(6 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dirty="0">
                          <a:solidFill>
                            <a:srgbClr val="000000"/>
                          </a:solidFill>
                          <a:latin typeface="新細明體"/>
                        </a:rPr>
                        <a:t>xx</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latin typeface="新細明體"/>
                        </a:rPr>
                        <a:t>80 W(4 motrr),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900" b="0" i="0" u="none" strike="noStrike">
                          <a:solidFill>
                            <a:srgbClr val="000000"/>
                          </a:solidFill>
                          <a:latin typeface="新細明體"/>
                        </a:rPr>
                        <a:t>3</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77193">
                <a:tc>
                  <a:txBody>
                    <a:bodyPr/>
                    <a:lstStyle/>
                    <a:p>
                      <a:pPr algn="ctr" fontAlgn="ctr"/>
                      <a:r>
                        <a:rPr lang="en-US" sz="900" b="0" i="0" u="none" strike="noStrike">
                          <a:solidFill>
                            <a:srgbClr val="000000"/>
                          </a:solidFill>
                          <a:latin typeface="新細明體"/>
                        </a:rPr>
                        <a:t>Ag</a:t>
                      </a:r>
                      <a:r>
                        <a:rPr lang="en-US" sz="900" b="0" i="0" u="none" strike="noStrike" baseline="-25000">
                          <a:solidFill>
                            <a:srgbClr val="000000"/>
                          </a:solidFill>
                          <a:latin typeface="新細明體"/>
                        </a:rPr>
                        <a:t>47</a:t>
                      </a:r>
                      <a:r>
                        <a:rPr lang="en-US" sz="900" b="0" i="0" u="none" strike="noStrike">
                          <a:solidFill>
                            <a:srgbClr val="000000"/>
                          </a:solidFill>
                          <a:latin typeface="新細明體"/>
                        </a:rPr>
                        <a:t>Al</a:t>
                      </a:r>
                      <a:r>
                        <a:rPr lang="en-US" sz="900" b="0" i="0" u="none" strike="noStrike" baseline="-25000">
                          <a:solidFill>
                            <a:srgbClr val="000000"/>
                          </a:solidFill>
                          <a:latin typeface="新細明體"/>
                        </a:rPr>
                        <a:t>53 </a:t>
                      </a:r>
                      <a:r>
                        <a:rPr lang="en-US" sz="900" b="0" i="0" u="none" strike="noStrike">
                          <a:solidFill>
                            <a:srgbClr val="000000"/>
                          </a:solidFill>
                          <a:latin typeface="新細明體"/>
                        </a:rPr>
                        <a:t>(3nm)+ITO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latin typeface="新細明體"/>
                        </a:rPr>
                        <a:t>xx</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900" b="0" i="0" u="none" strike="noStrike">
                          <a:solidFill>
                            <a:srgbClr val="000000"/>
                          </a:solidFill>
                          <a:latin typeface="新細明體"/>
                        </a:rPr>
                        <a:t>Ag: 40 W(4 mtorr), RF</a:t>
                      </a:r>
                      <a:br>
                        <a:rPr lang="pl-PL" sz="900" b="0" i="0" u="none" strike="noStrike">
                          <a:solidFill>
                            <a:srgbClr val="000000"/>
                          </a:solidFill>
                          <a:latin typeface="新細明體"/>
                        </a:rPr>
                      </a:br>
                      <a:r>
                        <a:rPr lang="pl-PL" sz="900" b="0" i="0" u="none" strike="noStrike">
                          <a:solidFill>
                            <a:srgbClr val="000000"/>
                          </a:solidFill>
                          <a:latin typeface="新細明體"/>
                        </a:rPr>
                        <a:t>Al: 150 W(4 mtorr), DC</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latin typeface="新細明體"/>
                        </a:rPr>
                        <a:t>150 W(8 </a:t>
                      </a:r>
                      <a:r>
                        <a:rPr lang="en-US" sz="900" b="0" i="0" u="none" strike="noStrike" dirty="0" err="1">
                          <a:solidFill>
                            <a:srgbClr val="000000"/>
                          </a:solidFill>
                          <a:latin typeface="新細明體"/>
                        </a:rPr>
                        <a:t>mtorr</a:t>
                      </a:r>
                      <a:r>
                        <a:rPr lang="en-US" sz="900" b="0" i="0" u="none" strike="noStrike" dirty="0">
                          <a:solidFill>
                            <a:srgbClr val="000000"/>
                          </a:solidFill>
                          <a:latin typeface="新細明體"/>
                        </a:rPr>
                        <a:t>),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latin typeface="新細明體"/>
                        </a:rPr>
                        <a:t>340000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7193">
                <a:tc>
                  <a:txBody>
                    <a:bodyPr/>
                    <a:lstStyle/>
                    <a:p>
                      <a:pPr algn="ctr" fontAlgn="ctr"/>
                      <a:r>
                        <a:rPr lang="en-US" sz="900" b="0" i="0" u="none" strike="noStrike">
                          <a:solidFill>
                            <a:srgbClr val="000000"/>
                          </a:solidFill>
                          <a:latin typeface="新細明體"/>
                        </a:rPr>
                        <a:t>Ag</a:t>
                      </a:r>
                      <a:r>
                        <a:rPr lang="en-US" sz="900" b="0" i="0" u="none" strike="noStrike" baseline="-25000">
                          <a:solidFill>
                            <a:srgbClr val="000000"/>
                          </a:solidFill>
                          <a:latin typeface="新細明體"/>
                        </a:rPr>
                        <a:t>47</a:t>
                      </a:r>
                      <a:r>
                        <a:rPr lang="en-US" sz="900" b="0" i="0" u="none" strike="noStrike">
                          <a:solidFill>
                            <a:srgbClr val="000000"/>
                          </a:solidFill>
                          <a:latin typeface="新細明體"/>
                        </a:rPr>
                        <a:t>Al</a:t>
                      </a:r>
                      <a:r>
                        <a:rPr lang="en-US" sz="900" b="0" i="0" u="none" strike="noStrike" baseline="-25000">
                          <a:solidFill>
                            <a:srgbClr val="000000"/>
                          </a:solidFill>
                          <a:latin typeface="新細明體"/>
                        </a:rPr>
                        <a:t>53 </a:t>
                      </a:r>
                      <a:r>
                        <a:rPr lang="en-US" sz="900" b="0" i="0" u="none" strike="noStrike">
                          <a:solidFill>
                            <a:srgbClr val="000000"/>
                          </a:solidFill>
                          <a:latin typeface="新細明體"/>
                        </a:rPr>
                        <a:t>(6nm)+ITO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latin typeface="新細明體"/>
                        </a:rPr>
                        <a:t>xx</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900" b="0" i="0" u="none" strike="noStrike" dirty="0">
                          <a:solidFill>
                            <a:srgbClr val="000000"/>
                          </a:solidFill>
                          <a:latin typeface="新細明體"/>
                        </a:rPr>
                        <a:t>Ag: 40 W(4 mtorr), RF</a:t>
                      </a:r>
                      <a:br>
                        <a:rPr lang="pl-PL" sz="900" b="0" i="0" u="none" strike="noStrike" dirty="0">
                          <a:solidFill>
                            <a:srgbClr val="000000"/>
                          </a:solidFill>
                          <a:latin typeface="新細明體"/>
                        </a:rPr>
                      </a:br>
                      <a:r>
                        <a:rPr lang="pl-PL" sz="900" b="0" i="0" u="none" strike="noStrike" dirty="0">
                          <a:solidFill>
                            <a:srgbClr val="000000"/>
                          </a:solidFill>
                          <a:latin typeface="新細明體"/>
                        </a:rPr>
                        <a:t>Al: 150 W(4 mtorr), DC</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latin typeface="新細明體"/>
                        </a:rPr>
                        <a:t>260000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7193">
                <a:tc>
                  <a:txBody>
                    <a:bodyPr/>
                    <a:lstStyle/>
                    <a:p>
                      <a:pPr algn="ctr" fontAlgn="ctr"/>
                      <a:r>
                        <a:rPr lang="en-US" sz="900" b="0" i="0" u="none" strike="noStrike">
                          <a:solidFill>
                            <a:srgbClr val="000000"/>
                          </a:solidFill>
                          <a:latin typeface="新細明體"/>
                        </a:rPr>
                        <a:t>Ag</a:t>
                      </a:r>
                      <a:r>
                        <a:rPr lang="en-US" sz="900" b="0" i="0" u="none" strike="noStrike" baseline="-25000">
                          <a:solidFill>
                            <a:srgbClr val="000000"/>
                          </a:solidFill>
                          <a:latin typeface="新細明體"/>
                        </a:rPr>
                        <a:t>48</a:t>
                      </a:r>
                      <a:r>
                        <a:rPr lang="en-US" sz="900" b="0" i="0" u="none" strike="noStrike">
                          <a:solidFill>
                            <a:srgbClr val="000000"/>
                          </a:solidFill>
                          <a:latin typeface="新細明體"/>
                        </a:rPr>
                        <a:t>Ti</a:t>
                      </a:r>
                      <a:r>
                        <a:rPr lang="en-US" sz="900" b="0" i="0" u="none" strike="noStrike" baseline="-25000">
                          <a:solidFill>
                            <a:srgbClr val="000000"/>
                          </a:solidFill>
                          <a:latin typeface="新細明體"/>
                        </a:rPr>
                        <a:t>52 </a:t>
                      </a:r>
                      <a:r>
                        <a:rPr lang="en-US" sz="900" b="0" i="0" u="none" strike="noStrike">
                          <a:solidFill>
                            <a:srgbClr val="000000"/>
                          </a:solidFill>
                          <a:latin typeface="新細明體"/>
                        </a:rPr>
                        <a:t>(3nm)+ITO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新細明體"/>
                        </a:rPr>
                        <a:t>xx</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900" b="0" i="0" u="none" strike="noStrike" dirty="0">
                          <a:solidFill>
                            <a:srgbClr val="000000"/>
                          </a:solidFill>
                          <a:latin typeface="新細明體"/>
                        </a:rPr>
                        <a:t>Ag: 30 W(4 mtorr), RF</a:t>
                      </a:r>
                      <a:br>
                        <a:rPr lang="pl-PL" sz="900" b="0" i="0" u="none" strike="noStrike" dirty="0">
                          <a:solidFill>
                            <a:srgbClr val="000000"/>
                          </a:solidFill>
                          <a:latin typeface="新細明體"/>
                        </a:rPr>
                      </a:br>
                      <a:r>
                        <a:rPr lang="pl-PL" sz="900" b="0" i="0" u="none" strike="noStrike" dirty="0">
                          <a:solidFill>
                            <a:srgbClr val="000000"/>
                          </a:solidFill>
                          <a:latin typeface="新細明體"/>
                        </a:rPr>
                        <a:t>Ti: 200 W(4 mtorr), DC</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latin typeface="新細明體"/>
                        </a:rPr>
                        <a:t>43000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7193">
                <a:tc>
                  <a:txBody>
                    <a:bodyPr/>
                    <a:lstStyle/>
                    <a:p>
                      <a:pPr algn="ctr" fontAlgn="ctr"/>
                      <a:r>
                        <a:rPr lang="en-US" sz="900" b="0" i="0" u="none" strike="noStrike">
                          <a:solidFill>
                            <a:srgbClr val="000000"/>
                          </a:solidFill>
                          <a:latin typeface="新細明體"/>
                        </a:rPr>
                        <a:t>Ag</a:t>
                      </a:r>
                      <a:r>
                        <a:rPr lang="en-US" sz="900" b="0" i="0" u="none" strike="noStrike" baseline="-25000">
                          <a:solidFill>
                            <a:srgbClr val="000000"/>
                          </a:solidFill>
                          <a:latin typeface="新細明體"/>
                        </a:rPr>
                        <a:t>48</a:t>
                      </a:r>
                      <a:r>
                        <a:rPr lang="en-US" sz="900" b="0" i="0" u="none" strike="noStrike">
                          <a:solidFill>
                            <a:srgbClr val="000000"/>
                          </a:solidFill>
                          <a:latin typeface="新細明體"/>
                        </a:rPr>
                        <a:t>Ti</a:t>
                      </a:r>
                      <a:r>
                        <a:rPr lang="en-US" sz="900" b="0" i="0" u="none" strike="noStrike" baseline="-25000">
                          <a:solidFill>
                            <a:srgbClr val="000000"/>
                          </a:solidFill>
                          <a:latin typeface="新細明體"/>
                        </a:rPr>
                        <a:t>52 </a:t>
                      </a:r>
                      <a:r>
                        <a:rPr lang="en-US" sz="900" b="0" i="0" u="none" strike="noStrike">
                          <a:solidFill>
                            <a:srgbClr val="000000"/>
                          </a:solidFill>
                          <a:latin typeface="新細明體"/>
                        </a:rPr>
                        <a:t>(6nm)+ITO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新細明體"/>
                        </a:rPr>
                        <a:t>xx</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900" b="0" i="0" u="none" strike="noStrike" dirty="0">
                          <a:solidFill>
                            <a:srgbClr val="000000"/>
                          </a:solidFill>
                          <a:latin typeface="新細明體"/>
                        </a:rPr>
                        <a:t>Ag: 30 W(4 mtorr), RF</a:t>
                      </a:r>
                      <a:br>
                        <a:rPr lang="pl-PL" sz="900" b="0" i="0" u="none" strike="noStrike" dirty="0">
                          <a:solidFill>
                            <a:srgbClr val="000000"/>
                          </a:solidFill>
                          <a:latin typeface="新細明體"/>
                        </a:rPr>
                      </a:br>
                      <a:r>
                        <a:rPr lang="pl-PL" sz="900" b="0" i="0" u="none" strike="noStrike" dirty="0">
                          <a:solidFill>
                            <a:srgbClr val="000000"/>
                          </a:solidFill>
                          <a:latin typeface="新細明體"/>
                        </a:rPr>
                        <a:t>Ti: 200 W(4 mtorr), DC</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latin typeface="新細明體"/>
                        </a:rPr>
                        <a:t>300000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7193">
                <a:tc>
                  <a:txBody>
                    <a:bodyPr/>
                    <a:lstStyle/>
                    <a:p>
                      <a:pPr algn="ctr" fontAlgn="ctr"/>
                      <a:r>
                        <a:rPr lang="en-US" sz="900" b="0" i="0" u="none" strike="noStrike">
                          <a:solidFill>
                            <a:srgbClr val="000000"/>
                          </a:solidFill>
                          <a:latin typeface="新細明體"/>
                        </a:rPr>
                        <a:t>Zr</a:t>
                      </a:r>
                      <a:r>
                        <a:rPr lang="en-US" sz="900" b="0" i="0" u="none" strike="noStrike" baseline="-25000">
                          <a:solidFill>
                            <a:srgbClr val="000000"/>
                          </a:solidFill>
                          <a:latin typeface="新細明體"/>
                        </a:rPr>
                        <a:t>54</a:t>
                      </a:r>
                      <a:r>
                        <a:rPr lang="en-US" sz="900" b="0" i="0" u="none" strike="noStrike">
                          <a:solidFill>
                            <a:srgbClr val="000000"/>
                          </a:solidFill>
                          <a:latin typeface="新細明體"/>
                        </a:rPr>
                        <a:t>Cu</a:t>
                      </a:r>
                      <a:r>
                        <a:rPr lang="en-US" sz="900" b="0" i="0" u="none" strike="noStrike" baseline="-25000">
                          <a:solidFill>
                            <a:srgbClr val="000000"/>
                          </a:solidFill>
                          <a:latin typeface="新細明體"/>
                        </a:rPr>
                        <a:t>46</a:t>
                      </a:r>
                      <a:r>
                        <a:rPr lang="en-US" sz="900" b="0" i="0" u="none" strike="noStrike">
                          <a:solidFill>
                            <a:srgbClr val="000000"/>
                          </a:solidFill>
                          <a:latin typeface="新細明體"/>
                        </a:rPr>
                        <a:t>(3 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新細明體"/>
                        </a:rPr>
                        <a:t>xx</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900" b="0" i="0" u="none" strike="noStrike" dirty="0">
                          <a:solidFill>
                            <a:srgbClr val="000000"/>
                          </a:solidFill>
                          <a:latin typeface="新細明體"/>
                        </a:rPr>
                        <a:t>Cu: 84 W(4 mtorr), RF</a:t>
                      </a:r>
                      <a:br>
                        <a:rPr lang="pl-PL" sz="900" b="0" i="0" u="none" strike="noStrike" dirty="0">
                          <a:solidFill>
                            <a:srgbClr val="000000"/>
                          </a:solidFill>
                          <a:latin typeface="新細明體"/>
                        </a:rPr>
                      </a:br>
                      <a:r>
                        <a:rPr lang="pl-PL" sz="900" b="0" i="0" u="none" strike="noStrike" dirty="0">
                          <a:solidFill>
                            <a:srgbClr val="000000"/>
                          </a:solidFill>
                          <a:latin typeface="新細明體"/>
                        </a:rPr>
                        <a:t>Zr: 140 W(4 mtorr), DC</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latin typeface="新細明體"/>
                        </a:rPr>
                        <a:t>150 W(8 </a:t>
                      </a:r>
                      <a:r>
                        <a:rPr lang="en-US" sz="900" b="0" i="0" u="none" strike="noStrike" dirty="0" err="1">
                          <a:solidFill>
                            <a:srgbClr val="000000"/>
                          </a:solidFill>
                          <a:latin typeface="新細明體"/>
                        </a:rPr>
                        <a:t>mtorr</a:t>
                      </a:r>
                      <a:r>
                        <a:rPr lang="en-US" sz="900" b="0" i="0" u="none" strike="noStrike" dirty="0">
                          <a:solidFill>
                            <a:srgbClr val="000000"/>
                          </a:solidFill>
                          <a:latin typeface="新細明體"/>
                        </a:rPr>
                        <a:t>),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900" b="0" i="0" u="none" strike="noStrike">
                          <a:solidFill>
                            <a:srgbClr val="000000"/>
                          </a:solidFill>
                          <a:latin typeface="新細明體"/>
                        </a:rPr>
                        <a:t>250000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7193">
                <a:tc>
                  <a:txBody>
                    <a:bodyPr/>
                    <a:lstStyle/>
                    <a:p>
                      <a:pPr algn="ctr" fontAlgn="ctr"/>
                      <a:r>
                        <a:rPr lang="en-US" sz="900" b="0" i="0" u="none" strike="noStrike" dirty="0">
                          <a:solidFill>
                            <a:srgbClr val="000000"/>
                          </a:solidFill>
                          <a:latin typeface="新細明體"/>
                        </a:rPr>
                        <a:t>Zr</a:t>
                      </a:r>
                      <a:r>
                        <a:rPr lang="en-US" sz="900" b="0" i="0" u="none" strike="noStrike" baseline="-25000" dirty="0">
                          <a:solidFill>
                            <a:srgbClr val="000000"/>
                          </a:solidFill>
                          <a:latin typeface="新細明體"/>
                        </a:rPr>
                        <a:t>54</a:t>
                      </a:r>
                      <a:r>
                        <a:rPr lang="en-US" sz="900" b="0" i="0" u="none" strike="noStrike" dirty="0">
                          <a:solidFill>
                            <a:srgbClr val="000000"/>
                          </a:solidFill>
                          <a:latin typeface="新細明體"/>
                        </a:rPr>
                        <a:t>Cu</a:t>
                      </a:r>
                      <a:r>
                        <a:rPr lang="en-US" sz="900" b="0" i="0" u="none" strike="noStrike" baseline="-25000" dirty="0">
                          <a:solidFill>
                            <a:srgbClr val="000000"/>
                          </a:solidFill>
                          <a:latin typeface="新細明體"/>
                        </a:rPr>
                        <a:t>46</a:t>
                      </a:r>
                      <a:r>
                        <a:rPr lang="en-US" sz="900" b="0" i="0" u="none" strike="noStrike" dirty="0">
                          <a:solidFill>
                            <a:srgbClr val="000000"/>
                          </a:solidFill>
                          <a:latin typeface="新細明體"/>
                        </a:rPr>
                        <a:t>(6 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900" b="0" i="0" u="none" strike="noStrike" dirty="0">
                          <a:solidFill>
                            <a:srgbClr val="000000"/>
                          </a:solidFill>
                          <a:latin typeface="新細明體"/>
                        </a:rPr>
                        <a:t>xx</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l-PL" sz="900" b="0" i="0" u="none" strike="noStrike" dirty="0">
                          <a:solidFill>
                            <a:srgbClr val="000000"/>
                          </a:solidFill>
                          <a:latin typeface="新細明體"/>
                        </a:rPr>
                        <a:t>Cu: 84 W(4 mtorr), RF</a:t>
                      </a:r>
                      <a:br>
                        <a:rPr lang="pl-PL" sz="900" b="0" i="0" u="none" strike="noStrike" dirty="0">
                          <a:solidFill>
                            <a:srgbClr val="000000"/>
                          </a:solidFill>
                          <a:latin typeface="新細明體"/>
                        </a:rPr>
                      </a:br>
                      <a:r>
                        <a:rPr lang="pl-PL" sz="900" b="0" i="0" u="none" strike="noStrike" dirty="0">
                          <a:solidFill>
                            <a:srgbClr val="000000"/>
                          </a:solidFill>
                          <a:latin typeface="新細明體"/>
                        </a:rPr>
                        <a:t>Zr: 140 W(4 mtorr), DC</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900" b="0" i="0" u="none" strike="noStrike" dirty="0">
                          <a:solidFill>
                            <a:srgbClr val="000000"/>
                          </a:solidFill>
                          <a:latin typeface="新細明體"/>
                        </a:rPr>
                        <a:t>150 W(8 </a:t>
                      </a:r>
                      <a:r>
                        <a:rPr lang="en-US" sz="900" b="0" i="0" u="none" strike="noStrike" dirty="0" err="1">
                          <a:solidFill>
                            <a:srgbClr val="000000"/>
                          </a:solidFill>
                          <a:latin typeface="新細明體"/>
                        </a:rPr>
                        <a:t>mtorr</a:t>
                      </a:r>
                      <a:r>
                        <a:rPr lang="en-US" sz="900" b="0" i="0" u="none" strike="noStrike" dirty="0">
                          <a:solidFill>
                            <a:srgbClr val="000000"/>
                          </a:solidFill>
                          <a:latin typeface="新細明體"/>
                        </a:rPr>
                        <a:t>),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TW" sz="900" b="0" i="0" u="none" strike="noStrike" dirty="0">
                          <a:solidFill>
                            <a:srgbClr val="000000"/>
                          </a:solidFill>
                          <a:latin typeface="新細明體"/>
                        </a:rPr>
                        <a:t>411</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88596">
                <a:tc>
                  <a:txBody>
                    <a:bodyPr/>
                    <a:lstStyle/>
                    <a:p>
                      <a:pPr algn="ctr" fontAlgn="ctr"/>
                      <a:r>
                        <a:rPr lang="en-US" sz="900" b="0" i="0" u="none" strike="noStrike">
                          <a:solidFill>
                            <a:srgbClr val="000000"/>
                          </a:solidFill>
                          <a:latin typeface="新細明體"/>
                        </a:rPr>
                        <a:t>ITO+Ag(3 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latin typeface="新細明體"/>
                        </a:rPr>
                        <a:t>80 W(4 motrr),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rgbClr val="000000"/>
                          </a:solidFill>
                          <a:latin typeface="新細明體"/>
                        </a:rPr>
                        <a:t>70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8596">
                <a:tc>
                  <a:txBody>
                    <a:bodyPr/>
                    <a:lstStyle/>
                    <a:p>
                      <a:pPr algn="ctr" fontAlgn="ctr"/>
                      <a:r>
                        <a:rPr lang="en-US" sz="900" b="0" i="0" u="none" strike="noStrike">
                          <a:solidFill>
                            <a:srgbClr val="000000"/>
                          </a:solidFill>
                          <a:latin typeface="新細明體"/>
                        </a:rPr>
                        <a:t>ITO+Ag(6 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latin typeface="新細明體"/>
                        </a:rPr>
                        <a:t>80 W(4 motrr),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rgbClr val="000000"/>
                          </a:solidFill>
                          <a:latin typeface="新細明體"/>
                        </a:rPr>
                        <a:t>3</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77193">
                <a:tc>
                  <a:txBody>
                    <a:bodyPr/>
                    <a:lstStyle/>
                    <a:p>
                      <a:pPr algn="ctr" fontAlgn="ctr"/>
                      <a:r>
                        <a:rPr lang="en-US" sz="900" b="0" i="0" u="none" strike="noStrike">
                          <a:solidFill>
                            <a:srgbClr val="000000"/>
                          </a:solidFill>
                          <a:latin typeface="新細明體"/>
                        </a:rPr>
                        <a:t>ITO+Ag</a:t>
                      </a:r>
                      <a:r>
                        <a:rPr lang="en-US" sz="900" b="0" i="0" u="none" strike="noStrike" baseline="-25000">
                          <a:solidFill>
                            <a:srgbClr val="000000"/>
                          </a:solidFill>
                          <a:latin typeface="新細明體"/>
                        </a:rPr>
                        <a:t>47</a:t>
                      </a:r>
                      <a:r>
                        <a:rPr lang="en-US" sz="900" b="0" i="0" u="none" strike="noStrike">
                          <a:solidFill>
                            <a:srgbClr val="000000"/>
                          </a:solidFill>
                          <a:latin typeface="新細明體"/>
                        </a:rPr>
                        <a:t>Al</a:t>
                      </a:r>
                      <a:r>
                        <a:rPr lang="en-US" sz="900" b="0" i="0" u="none" strike="noStrike" baseline="-25000">
                          <a:solidFill>
                            <a:srgbClr val="000000"/>
                          </a:solidFill>
                          <a:latin typeface="新細明體"/>
                        </a:rPr>
                        <a:t>53</a:t>
                      </a:r>
                      <a:r>
                        <a:rPr lang="en-US" sz="900" b="0" i="0" u="none" strike="noStrike">
                          <a:solidFill>
                            <a:srgbClr val="000000"/>
                          </a:solidFill>
                          <a:latin typeface="新細明體"/>
                        </a:rPr>
                        <a:t>(3 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pl-PL" sz="900" b="0" i="0" u="none" strike="noStrike">
                          <a:solidFill>
                            <a:srgbClr val="000000"/>
                          </a:solidFill>
                          <a:latin typeface="新細明體"/>
                        </a:rPr>
                        <a:t>Ag: 40 W(4 mtorr), RF</a:t>
                      </a:r>
                      <a:br>
                        <a:rPr lang="pl-PL" sz="900" b="0" i="0" u="none" strike="noStrike">
                          <a:solidFill>
                            <a:srgbClr val="000000"/>
                          </a:solidFill>
                          <a:latin typeface="新細明體"/>
                        </a:rPr>
                      </a:br>
                      <a:r>
                        <a:rPr lang="pl-PL" sz="900" b="0" i="0" u="none" strike="noStrike">
                          <a:solidFill>
                            <a:srgbClr val="000000"/>
                          </a:solidFill>
                          <a:latin typeface="新細明體"/>
                        </a:rPr>
                        <a:t>Al: 150 W(4 mtorr), DC</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en-US" altLang="zh-TW" sz="900" b="0" i="0" u="none" strike="noStrike" dirty="0">
                          <a:solidFill>
                            <a:srgbClr val="000000"/>
                          </a:solidFill>
                          <a:latin typeface="新細明體"/>
                        </a:rPr>
                        <a:t>4400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377193">
                <a:tc>
                  <a:txBody>
                    <a:bodyPr/>
                    <a:lstStyle/>
                    <a:p>
                      <a:pPr algn="ctr" fontAlgn="ctr"/>
                      <a:r>
                        <a:rPr lang="en-US" sz="900" b="0" i="0" u="none" strike="noStrike" dirty="0">
                          <a:solidFill>
                            <a:srgbClr val="000000"/>
                          </a:solidFill>
                          <a:latin typeface="新細明體"/>
                        </a:rPr>
                        <a:t>ITO+Ag</a:t>
                      </a:r>
                      <a:r>
                        <a:rPr lang="en-US" sz="900" b="0" i="0" u="none" strike="noStrike" baseline="-25000" dirty="0">
                          <a:solidFill>
                            <a:srgbClr val="000000"/>
                          </a:solidFill>
                          <a:latin typeface="新細明體"/>
                        </a:rPr>
                        <a:t>47</a:t>
                      </a:r>
                      <a:r>
                        <a:rPr lang="en-US" sz="900" b="0" i="0" u="none" strike="noStrike" dirty="0">
                          <a:solidFill>
                            <a:srgbClr val="000000"/>
                          </a:solidFill>
                          <a:latin typeface="新細明體"/>
                        </a:rPr>
                        <a:t>Ti</a:t>
                      </a:r>
                      <a:r>
                        <a:rPr lang="en-US" sz="900" b="0" i="0" u="none" strike="noStrike" baseline="-25000" dirty="0">
                          <a:solidFill>
                            <a:srgbClr val="000000"/>
                          </a:solidFill>
                          <a:latin typeface="新細明體"/>
                        </a:rPr>
                        <a:t>53</a:t>
                      </a:r>
                      <a:r>
                        <a:rPr lang="en-US" sz="900" b="0" i="0" u="none" strike="noStrike" dirty="0">
                          <a:solidFill>
                            <a:srgbClr val="000000"/>
                          </a:solidFill>
                          <a:latin typeface="新細明體"/>
                        </a:rPr>
                        <a:t>(3 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900" b="0" i="0" u="none" strike="noStrike" dirty="0">
                          <a:solidFill>
                            <a:srgbClr val="000000"/>
                          </a:solidFill>
                          <a:latin typeface="新細明體"/>
                        </a:rPr>
                        <a:t>150 W(8 </a:t>
                      </a:r>
                      <a:r>
                        <a:rPr lang="en-US" sz="900" b="0" i="0" u="none" strike="noStrike" dirty="0" err="1">
                          <a:solidFill>
                            <a:srgbClr val="000000"/>
                          </a:solidFill>
                          <a:latin typeface="新細明體"/>
                        </a:rPr>
                        <a:t>mtorr</a:t>
                      </a:r>
                      <a:r>
                        <a:rPr lang="en-US" sz="900" b="0" i="0" u="none" strike="noStrike" dirty="0">
                          <a:solidFill>
                            <a:srgbClr val="000000"/>
                          </a:solidFill>
                          <a:latin typeface="新細明體"/>
                        </a:rPr>
                        <a:t>),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l-PL" sz="900" b="0" i="0" u="none" strike="noStrike" dirty="0">
                          <a:solidFill>
                            <a:srgbClr val="000000"/>
                          </a:solidFill>
                          <a:latin typeface="新細明體"/>
                        </a:rPr>
                        <a:t>Ag: 30 W(4 mtorr), RF</a:t>
                      </a:r>
                      <a:br>
                        <a:rPr lang="pl-PL" sz="900" b="0" i="0" u="none" strike="noStrike" dirty="0">
                          <a:solidFill>
                            <a:srgbClr val="000000"/>
                          </a:solidFill>
                          <a:latin typeface="新細明體"/>
                        </a:rPr>
                      </a:br>
                      <a:r>
                        <a:rPr lang="pl-PL" sz="900" b="0" i="0" u="none" strike="noStrike" dirty="0">
                          <a:solidFill>
                            <a:srgbClr val="000000"/>
                          </a:solidFill>
                          <a:latin typeface="新細明體"/>
                        </a:rPr>
                        <a:t>Ti: 200 W(4 mtorr), DC</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900" b="0" i="0" u="none" strike="noStrike" dirty="0">
                          <a:solidFill>
                            <a:srgbClr val="000000"/>
                          </a:solidFill>
                          <a:latin typeface="新細明體"/>
                        </a:rPr>
                        <a:t>150 W(8 </a:t>
                      </a:r>
                      <a:r>
                        <a:rPr lang="en-US" sz="900" b="0" i="0" u="none" strike="noStrike" dirty="0" err="1">
                          <a:solidFill>
                            <a:srgbClr val="000000"/>
                          </a:solidFill>
                          <a:latin typeface="新細明體"/>
                        </a:rPr>
                        <a:t>mtorr</a:t>
                      </a:r>
                      <a:r>
                        <a:rPr lang="en-US" sz="900" b="0" i="0" u="none" strike="noStrike" dirty="0">
                          <a:solidFill>
                            <a:srgbClr val="000000"/>
                          </a:solidFill>
                          <a:latin typeface="新細明體"/>
                        </a:rPr>
                        <a:t>),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TW" sz="900" b="0" i="0" u="none" strike="noStrike" dirty="0">
                          <a:solidFill>
                            <a:srgbClr val="000000"/>
                          </a:solidFill>
                          <a:latin typeface="新細明體"/>
                        </a:rPr>
                        <a:t>393</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377193">
                <a:tc>
                  <a:txBody>
                    <a:bodyPr/>
                    <a:lstStyle/>
                    <a:p>
                      <a:pPr algn="ctr" fontAlgn="ctr"/>
                      <a:r>
                        <a:rPr lang="en-US" sz="900" b="0" i="0" u="none" strike="noStrike">
                          <a:solidFill>
                            <a:srgbClr val="000000"/>
                          </a:solidFill>
                          <a:latin typeface="新細明體"/>
                        </a:rPr>
                        <a:t>ITO+Zr</a:t>
                      </a:r>
                      <a:r>
                        <a:rPr lang="en-US" sz="900" b="0" i="0" u="none" strike="noStrike" baseline="-25000">
                          <a:solidFill>
                            <a:srgbClr val="000000"/>
                          </a:solidFill>
                          <a:latin typeface="新細明體"/>
                        </a:rPr>
                        <a:t>54</a:t>
                      </a:r>
                      <a:r>
                        <a:rPr lang="en-US" sz="900" b="0" i="0" u="none" strike="noStrike">
                          <a:solidFill>
                            <a:srgbClr val="000000"/>
                          </a:solidFill>
                          <a:latin typeface="新細明體"/>
                        </a:rPr>
                        <a:t>Cu</a:t>
                      </a:r>
                      <a:r>
                        <a:rPr lang="en-US" sz="900" b="0" i="0" u="none" strike="noStrike" baseline="-25000">
                          <a:solidFill>
                            <a:srgbClr val="000000"/>
                          </a:solidFill>
                          <a:latin typeface="新細明體"/>
                        </a:rPr>
                        <a:t>46</a:t>
                      </a:r>
                      <a:r>
                        <a:rPr lang="en-US" sz="900" b="0" i="0" u="none" strike="noStrike">
                          <a:solidFill>
                            <a:srgbClr val="000000"/>
                          </a:solidFill>
                          <a:latin typeface="新細明體"/>
                        </a:rPr>
                        <a:t>(3 nm)+ITO</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pl-PL" sz="900" b="0" i="0" u="none" strike="noStrike">
                          <a:solidFill>
                            <a:srgbClr val="000000"/>
                          </a:solidFill>
                          <a:latin typeface="新細明體"/>
                        </a:rPr>
                        <a:t>Cu: 84 W(4 mtorr), RF</a:t>
                      </a:r>
                      <a:br>
                        <a:rPr lang="pl-PL" sz="900" b="0" i="0" u="none" strike="noStrike">
                          <a:solidFill>
                            <a:srgbClr val="000000"/>
                          </a:solidFill>
                          <a:latin typeface="新細明體"/>
                        </a:rPr>
                      </a:br>
                      <a:r>
                        <a:rPr lang="pl-PL" sz="900" b="0" i="0" u="none" strike="noStrike">
                          <a:solidFill>
                            <a:srgbClr val="000000"/>
                          </a:solidFill>
                          <a:latin typeface="新細明體"/>
                        </a:rPr>
                        <a:t>Zr: 140 W(4 mtorr), DC</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en-US" sz="900" b="0" i="0" u="none" strike="noStrike">
                          <a:solidFill>
                            <a:srgbClr val="000000"/>
                          </a:solidFill>
                          <a:latin typeface="新細明體"/>
                        </a:rPr>
                        <a:t>150 W(8 mtorr), RF</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en-US" altLang="zh-TW" sz="900" b="0" i="0" u="none" strike="noStrike" dirty="0">
                          <a:solidFill>
                            <a:srgbClr val="000000"/>
                          </a:solidFill>
                          <a:latin typeface="新細明體"/>
                        </a:rPr>
                        <a:t>1900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bl>
          </a:graphicData>
        </a:graphic>
      </p:graphicFrame>
      <p:sp>
        <p:nvSpPr>
          <p:cNvPr id="5" name="矩形 4"/>
          <p:cNvSpPr/>
          <p:nvPr/>
        </p:nvSpPr>
        <p:spPr>
          <a:xfrm>
            <a:off x="1130324" y="6345260"/>
            <a:ext cx="214313" cy="2143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4"/>
          <p:cNvSpPr txBox="1">
            <a:spLocks noChangeArrowheads="1"/>
          </p:cNvSpPr>
          <p:nvPr/>
        </p:nvSpPr>
        <p:spPr bwMode="auto">
          <a:xfrm>
            <a:off x="1344637" y="6273822"/>
            <a:ext cx="716863" cy="369332"/>
          </a:xfrm>
          <a:prstGeom prst="rect">
            <a:avLst/>
          </a:prstGeom>
          <a:noFill/>
          <a:ln w="9525">
            <a:noFill/>
            <a:miter lim="800000"/>
            <a:headEnd/>
            <a:tailEnd/>
          </a:ln>
        </p:spPr>
        <p:txBody>
          <a:bodyPr wrap="none">
            <a:spAutoFit/>
          </a:bodyPr>
          <a:lstStyle/>
          <a:p>
            <a:r>
              <a:rPr kumimoji="0" lang="en-US" altLang="zh-TW" dirty="0">
                <a:latin typeface="Times New Roman" pitchFamily="18" charset="0"/>
                <a:cs typeface="Times New Roman" pitchFamily="18" charset="0"/>
              </a:rPr>
              <a:t>: Best</a:t>
            </a:r>
            <a:endParaRPr kumimoji="0" lang="zh-TW" altLang="en-US" dirty="0">
              <a:latin typeface="Times New Roman" pitchFamily="18" charset="0"/>
              <a:cs typeface="Times New Roman" pitchFamily="18" charset="0"/>
            </a:endParaRPr>
          </a:p>
        </p:txBody>
      </p:sp>
      <p:sp>
        <p:nvSpPr>
          <p:cNvPr id="7" name="矩形 6"/>
          <p:cNvSpPr/>
          <p:nvPr/>
        </p:nvSpPr>
        <p:spPr>
          <a:xfrm>
            <a:off x="3202012" y="6345260"/>
            <a:ext cx="214312" cy="214312"/>
          </a:xfrm>
          <a:prstGeom prst="rect">
            <a:avLst/>
          </a:prstGeom>
          <a:solidFill>
            <a:srgbClr val="8DB4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文字方塊 6"/>
          <p:cNvSpPr txBox="1">
            <a:spLocks noChangeArrowheads="1"/>
          </p:cNvSpPr>
          <p:nvPr/>
        </p:nvSpPr>
        <p:spPr bwMode="auto">
          <a:xfrm>
            <a:off x="3416324" y="6261122"/>
            <a:ext cx="1100138" cy="368300"/>
          </a:xfrm>
          <a:prstGeom prst="rect">
            <a:avLst/>
          </a:prstGeom>
          <a:noFill/>
          <a:ln w="9525">
            <a:noFill/>
            <a:miter lim="800000"/>
            <a:headEnd/>
            <a:tailEnd/>
          </a:ln>
        </p:spPr>
        <p:txBody>
          <a:bodyPr wrap="none">
            <a:spAutoFit/>
          </a:bodyPr>
          <a:lstStyle/>
          <a:p>
            <a:r>
              <a:rPr kumimoji="0" lang="en-US" altLang="zh-TW" dirty="0">
                <a:latin typeface="Times New Roman" pitchFamily="18" charset="0"/>
                <a:cs typeface="Times New Roman" pitchFamily="18" charset="0"/>
              </a:rPr>
              <a:t>: Superior</a:t>
            </a:r>
            <a:endParaRPr kumimoji="0" lang="zh-TW" altLang="en-US" dirty="0">
              <a:latin typeface="Times New Roman" pitchFamily="18" charset="0"/>
              <a:cs typeface="Times New Roman" pitchFamily="18" charset="0"/>
            </a:endParaRPr>
          </a:p>
        </p:txBody>
      </p:sp>
      <p:sp>
        <p:nvSpPr>
          <p:cNvPr id="9" name="矩形 8"/>
          <p:cNvSpPr/>
          <p:nvPr/>
        </p:nvSpPr>
        <p:spPr>
          <a:xfrm>
            <a:off x="5130824" y="6345260"/>
            <a:ext cx="214313" cy="21431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文字方塊 9"/>
          <p:cNvSpPr txBox="1">
            <a:spLocks noChangeArrowheads="1"/>
          </p:cNvSpPr>
          <p:nvPr/>
        </p:nvSpPr>
        <p:spPr bwMode="auto">
          <a:xfrm>
            <a:off x="5345137" y="6273822"/>
            <a:ext cx="819455" cy="369332"/>
          </a:xfrm>
          <a:prstGeom prst="rect">
            <a:avLst/>
          </a:prstGeom>
          <a:noFill/>
          <a:ln w="9525">
            <a:noFill/>
            <a:miter lim="800000"/>
            <a:headEnd/>
            <a:tailEnd/>
          </a:ln>
        </p:spPr>
        <p:txBody>
          <a:bodyPr wrap="none">
            <a:spAutoFit/>
          </a:bodyPr>
          <a:lstStyle/>
          <a:p>
            <a:r>
              <a:rPr kumimoji="0"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Good</a:t>
            </a:r>
            <a:endParaRPr kumimoji="0" lang="zh-TW" altLang="en-US" dirty="0">
              <a:latin typeface="Times New Roman" pitchFamily="18" charset="0"/>
              <a:cs typeface="Times New Roman" pitchFamily="18" charset="0"/>
            </a:endParaRPr>
          </a:p>
        </p:txBody>
      </p:sp>
      <p:sp>
        <p:nvSpPr>
          <p:cNvPr id="11" name="矩形 10"/>
          <p:cNvSpPr/>
          <p:nvPr/>
        </p:nvSpPr>
        <p:spPr>
          <a:xfrm>
            <a:off x="6929455" y="6345260"/>
            <a:ext cx="214313" cy="2143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 name="文字方塊 9"/>
          <p:cNvSpPr txBox="1">
            <a:spLocks noChangeArrowheads="1"/>
          </p:cNvSpPr>
          <p:nvPr/>
        </p:nvSpPr>
        <p:spPr bwMode="auto">
          <a:xfrm>
            <a:off x="7102499" y="6246835"/>
            <a:ext cx="898525" cy="369887"/>
          </a:xfrm>
          <a:prstGeom prst="rect">
            <a:avLst/>
          </a:prstGeom>
          <a:noFill/>
          <a:ln w="9525">
            <a:noFill/>
            <a:miter lim="800000"/>
            <a:headEnd/>
            <a:tailEnd/>
          </a:ln>
        </p:spPr>
        <p:txBody>
          <a:bodyPr wrap="none">
            <a:spAutoFit/>
          </a:bodyPr>
          <a:lstStyle/>
          <a:p>
            <a:r>
              <a:rPr kumimoji="0" lang="en-US" altLang="zh-TW" dirty="0">
                <a:latin typeface="Times New Roman" pitchFamily="18" charset="0"/>
                <a:cs typeface="Times New Roman" pitchFamily="18" charset="0"/>
              </a:rPr>
              <a:t>: Worse</a:t>
            </a:r>
            <a:endParaRPr kumimoji="0"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Common characteristics</a:t>
            </a:r>
            <a:endParaRPr lang="zh-TW" altLang="en-US" dirty="0"/>
          </a:p>
        </p:txBody>
      </p:sp>
      <p:sp>
        <p:nvSpPr>
          <p:cNvPr id="3" name="內容版面配置區 2"/>
          <p:cNvSpPr>
            <a:spLocks noGrp="1"/>
          </p:cNvSpPr>
          <p:nvPr>
            <p:ph idx="1"/>
          </p:nvPr>
        </p:nvSpPr>
        <p:spPr/>
        <p:txBody>
          <a:bodyPr/>
          <a:lstStyle/>
          <a:p>
            <a:pPr>
              <a:buFont typeface="Wingdings" pitchFamily="2" charset="2"/>
              <a:buChar char="l"/>
            </a:pPr>
            <a:r>
              <a:rPr lang="en-US" altLang="zh-TW" sz="2800" b="1" dirty="0" smtClean="0">
                <a:latin typeface="Times New Roman" pitchFamily="18" charset="0"/>
                <a:cs typeface="Times New Roman" pitchFamily="18" charset="0"/>
              </a:rPr>
              <a:t>Best</a:t>
            </a:r>
            <a:r>
              <a:rPr lang="en-US" altLang="zh-TW" sz="2800" dirty="0" smtClean="0">
                <a:latin typeface="Times New Roman" pitchFamily="18" charset="0"/>
                <a:cs typeface="Times New Roman" pitchFamily="18" charset="0"/>
              </a:rPr>
              <a:t>: First layer is </a:t>
            </a:r>
            <a:r>
              <a:rPr lang="en-US" altLang="zh-TW" sz="2800" b="1" dirty="0" smtClean="0">
                <a:solidFill>
                  <a:srgbClr val="FF0000"/>
                </a:solidFill>
                <a:latin typeface="Times New Roman" pitchFamily="18" charset="0"/>
                <a:cs typeface="Times New Roman" pitchFamily="18" charset="0"/>
              </a:rPr>
              <a:t>RF gun </a:t>
            </a:r>
            <a:r>
              <a:rPr lang="en-US" altLang="zh-TW" sz="2800" dirty="0" smtClean="0">
                <a:latin typeface="Times New Roman" pitchFamily="18" charset="0"/>
                <a:cs typeface="Times New Roman" pitchFamily="18" charset="0"/>
              </a:rPr>
              <a:t>and </a:t>
            </a:r>
            <a:r>
              <a:rPr lang="en-US" altLang="zh-TW" sz="2800" b="1" dirty="0" smtClean="0">
                <a:solidFill>
                  <a:srgbClr val="FF0000"/>
                </a:solidFill>
                <a:latin typeface="Times New Roman" pitchFamily="18" charset="0"/>
                <a:cs typeface="Times New Roman" pitchFamily="18" charset="0"/>
              </a:rPr>
              <a:t>lower power</a:t>
            </a:r>
            <a:r>
              <a:rPr lang="en-US" altLang="zh-TW" sz="2800" dirty="0" smtClean="0">
                <a:latin typeface="Times New Roman" pitchFamily="18" charset="0"/>
                <a:cs typeface="Times New Roman" pitchFamily="18" charset="0"/>
              </a:rPr>
              <a:t>, </a:t>
            </a:r>
          </a:p>
          <a:p>
            <a:pPr>
              <a:buNone/>
            </a:pPr>
            <a:r>
              <a:rPr lang="en-US" altLang="zh-TW" sz="2800" dirty="0" smtClean="0">
                <a:latin typeface="Times New Roman" pitchFamily="18" charset="0"/>
                <a:cs typeface="Times New Roman" pitchFamily="18" charset="0"/>
              </a:rPr>
              <a:t>	          ex: Ag(3 or 6 nm)+ITO</a:t>
            </a:r>
          </a:p>
          <a:p>
            <a:pPr>
              <a:buNone/>
            </a:pPr>
            <a:endParaRPr lang="en-US" altLang="zh-TW" sz="2800" dirty="0" smtClean="0">
              <a:latin typeface="Times New Roman" pitchFamily="18" charset="0"/>
              <a:cs typeface="Times New Roman" pitchFamily="18" charset="0"/>
            </a:endParaRPr>
          </a:p>
          <a:p>
            <a:r>
              <a:rPr lang="en-US" altLang="zh-TW" sz="2800" b="1" dirty="0" smtClean="0">
                <a:latin typeface="Times New Roman" pitchFamily="18" charset="0"/>
                <a:cs typeface="Times New Roman" pitchFamily="18" charset="0"/>
              </a:rPr>
              <a:t>Superior</a:t>
            </a:r>
            <a:r>
              <a:rPr lang="en-US" altLang="zh-TW" sz="2800" dirty="0" smtClean="0">
                <a:latin typeface="Times New Roman" pitchFamily="18" charset="0"/>
                <a:cs typeface="Times New Roman" pitchFamily="18" charset="0"/>
              </a:rPr>
              <a:t>: First layer is the </a:t>
            </a:r>
            <a:r>
              <a:rPr lang="en-US" altLang="zh-TW" sz="2800" b="1" dirty="0" smtClean="0">
                <a:solidFill>
                  <a:srgbClr val="FF0000"/>
                </a:solidFill>
                <a:latin typeface="Times New Roman" pitchFamily="18" charset="0"/>
                <a:cs typeface="Times New Roman" pitchFamily="18" charset="0"/>
              </a:rPr>
              <a:t>lower power at RF or DC</a:t>
            </a:r>
          </a:p>
          <a:p>
            <a:pPr>
              <a:buNone/>
            </a:pPr>
            <a:r>
              <a:rPr lang="en-US" altLang="zh-TW" sz="2800" b="1" dirty="0" smtClean="0">
                <a:solidFill>
                  <a:srgbClr val="FF0000"/>
                </a:solidFill>
                <a:latin typeface="Times New Roman" pitchFamily="18" charset="0"/>
                <a:cs typeface="Times New Roman" pitchFamily="18" charset="0"/>
              </a:rPr>
              <a:t>             gun and thicker</a:t>
            </a:r>
            <a:r>
              <a:rPr lang="en-US" altLang="zh-TW" sz="2800" dirty="0" smtClean="0">
                <a:latin typeface="Times New Roman" pitchFamily="18" charset="0"/>
                <a:cs typeface="Times New Roman" pitchFamily="18" charset="0"/>
              </a:rPr>
              <a:t> </a:t>
            </a:r>
          </a:p>
          <a:p>
            <a:pPr>
              <a:buNone/>
            </a:pPr>
            <a:r>
              <a:rPr lang="en-US" altLang="zh-TW" sz="2800" dirty="0" smtClean="0">
                <a:latin typeface="Times New Roman" pitchFamily="18" charset="0"/>
                <a:cs typeface="Times New Roman" pitchFamily="18" charset="0"/>
              </a:rPr>
              <a:t>	          ex: </a:t>
            </a:r>
            <a:r>
              <a:rPr lang="en-US" altLang="zh-TW" sz="2800" dirty="0" err="1" smtClean="0">
                <a:latin typeface="Times New Roman" pitchFamily="18" charset="0"/>
                <a:cs typeface="Times New Roman" pitchFamily="18" charset="0"/>
              </a:rPr>
              <a:t>ZrCu</a:t>
            </a:r>
            <a:r>
              <a:rPr lang="en-US" altLang="zh-TW" sz="2800" dirty="0" smtClean="0">
                <a:latin typeface="Times New Roman" pitchFamily="18" charset="0"/>
                <a:cs typeface="Times New Roman" pitchFamily="18" charset="0"/>
              </a:rPr>
              <a:t>( 6 nm)+ITO</a:t>
            </a:r>
          </a:p>
          <a:p>
            <a:endParaRPr lang="en-US" altLang="zh-TW" sz="2800" dirty="0" smtClean="0">
              <a:latin typeface="Times New Roman" pitchFamily="18" charset="0"/>
              <a:cs typeface="Times New Roman" pitchFamily="18" charset="0"/>
            </a:endParaRPr>
          </a:p>
          <a:p>
            <a:r>
              <a:rPr lang="en-US" altLang="zh-TW" sz="2800" b="1" dirty="0" smtClean="0">
                <a:latin typeface="Times New Roman" pitchFamily="18" charset="0"/>
                <a:cs typeface="Times New Roman" pitchFamily="18" charset="0"/>
              </a:rPr>
              <a:t>Worse</a:t>
            </a:r>
            <a:r>
              <a:rPr lang="en-US" altLang="zh-TW" sz="2800" dirty="0" smtClean="0">
                <a:latin typeface="Times New Roman" pitchFamily="18" charset="0"/>
                <a:cs typeface="Times New Roman" pitchFamily="18" charset="0"/>
              </a:rPr>
              <a:t>: First layer is the </a:t>
            </a:r>
            <a:r>
              <a:rPr lang="en-US" altLang="zh-TW" sz="2800" b="1" dirty="0" smtClean="0">
                <a:solidFill>
                  <a:srgbClr val="FF0000"/>
                </a:solidFill>
                <a:latin typeface="Times New Roman" pitchFamily="18" charset="0"/>
                <a:cs typeface="Times New Roman" pitchFamily="18" charset="0"/>
              </a:rPr>
              <a:t>higher power at DC gun</a:t>
            </a:r>
            <a:endParaRPr lang="en-US" altLang="zh-TW" sz="2800" dirty="0" smtClean="0">
              <a:latin typeface="Times New Roman" pitchFamily="18" charset="0"/>
              <a:cs typeface="Times New Roman" pitchFamily="18" charset="0"/>
            </a:endParaRPr>
          </a:p>
          <a:p>
            <a:pPr>
              <a:buNone/>
            </a:pPr>
            <a:r>
              <a:rPr lang="en-US" altLang="zh-TW" sz="2800" dirty="0" smtClean="0">
                <a:latin typeface="Times New Roman" pitchFamily="18" charset="0"/>
                <a:cs typeface="Times New Roman" pitchFamily="18" charset="0"/>
              </a:rPr>
              <a:t>	             ex: </a:t>
            </a:r>
            <a:r>
              <a:rPr lang="en-US" altLang="zh-TW" sz="2800" dirty="0" err="1" smtClean="0">
                <a:latin typeface="Times New Roman" pitchFamily="18" charset="0"/>
                <a:cs typeface="Times New Roman" pitchFamily="18" charset="0"/>
              </a:rPr>
              <a:t>AgAl</a:t>
            </a:r>
            <a:r>
              <a:rPr lang="en-US" altLang="zh-TW" sz="2800" dirty="0" smtClean="0">
                <a:latin typeface="Times New Roman" pitchFamily="18" charset="0"/>
                <a:cs typeface="Times New Roman" pitchFamily="18" charset="0"/>
              </a:rPr>
              <a:t>( 3 nm)+ITO </a:t>
            </a:r>
          </a:p>
          <a:p>
            <a:pPr>
              <a:buNone/>
            </a:pPr>
            <a:endParaRPr lang="en-US" altLang="zh-TW" sz="2800" dirty="0" smtClean="0">
              <a:latin typeface="Times New Roman" pitchFamily="18" charset="0"/>
              <a:cs typeface="Times New Roman" pitchFamily="18" charset="0"/>
            </a:endParaRPr>
          </a:p>
          <a:p>
            <a:endParaRPr lang="en-US" altLang="zh-TW" sz="2800" dirty="0" smtClean="0">
              <a:latin typeface="Times New Roman" pitchFamily="18" charset="0"/>
              <a:cs typeface="Times New Roman" pitchFamily="18" charset="0"/>
            </a:endParaRPr>
          </a:p>
          <a:p>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Sputter mechanism</a:t>
            </a:r>
            <a:endParaRPr lang="zh-TW" altLang="en-US" b="1" dirty="0">
              <a:latin typeface="Times New Roman" pitchFamily="18" charset="0"/>
              <a:cs typeface="Times New Roman" pitchFamily="18" charset="0"/>
            </a:endParaRPr>
          </a:p>
        </p:txBody>
      </p:sp>
      <p:sp>
        <p:nvSpPr>
          <p:cNvPr id="5" name="內容版面配置區 4"/>
          <p:cNvSpPr>
            <a:spLocks noGrp="1"/>
          </p:cNvSpPr>
          <p:nvPr>
            <p:ph idx="1"/>
          </p:nvPr>
        </p:nvSpPr>
        <p:spPr>
          <a:xfrm>
            <a:off x="457200" y="1500174"/>
            <a:ext cx="4686304" cy="4824426"/>
          </a:xfrm>
        </p:spPr>
        <p:txBody>
          <a:bodyPr/>
          <a:lstStyle/>
          <a:p>
            <a:r>
              <a:rPr lang="en-US" altLang="zh-TW" sz="2400" dirty="0" smtClean="0">
                <a:latin typeface="Times New Roman" pitchFamily="18" charset="0"/>
                <a:cs typeface="Times New Roman" pitchFamily="18" charset="0"/>
              </a:rPr>
              <a:t>At high powers, the substrate surface, especially of organic substrate, is damaged by the bombardment of the substrate by energetic particles.</a:t>
            </a:r>
            <a:r>
              <a:rPr lang="en-US" altLang="zh-TW" dirty="0" smtClean="0">
                <a:latin typeface="Times New Roman" pitchFamily="18" charset="0"/>
                <a:cs typeface="Times New Roman" pitchFamily="18" charset="0"/>
              </a:rPr>
              <a:t> </a:t>
            </a:r>
          </a:p>
          <a:p>
            <a:endParaRPr lang="en-US" altLang="zh-TW" dirty="0" smtClean="0">
              <a:latin typeface="Times New Roman" pitchFamily="18" charset="0"/>
              <a:cs typeface="Times New Roman" pitchFamily="18" charset="0"/>
            </a:endParaRPr>
          </a:p>
          <a:p>
            <a:r>
              <a:rPr lang="en-US" altLang="zh-TW" sz="2400" dirty="0" smtClean="0">
                <a:latin typeface="Times New Roman" pitchFamily="18" charset="0"/>
                <a:cs typeface="Times New Roman" pitchFamily="18" charset="0"/>
              </a:rPr>
              <a:t>High power damage of organic substrate surface will induce the discontinuous films to result in the increasing of resistance.</a:t>
            </a:r>
            <a:endParaRPr lang="zh-TW" altLang="en-US" sz="2400"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cstate="screen"/>
          <a:srcRect/>
          <a:stretch>
            <a:fillRect/>
          </a:stretch>
        </p:blipFill>
        <p:spPr bwMode="auto">
          <a:xfrm>
            <a:off x="5200372" y="1428736"/>
            <a:ext cx="3643715" cy="3143272"/>
          </a:xfrm>
          <a:prstGeom prst="rect">
            <a:avLst/>
          </a:prstGeom>
          <a:noFill/>
          <a:ln w="9525">
            <a:noFill/>
            <a:miter lim="800000"/>
            <a:headEnd/>
            <a:tailEnd/>
          </a:ln>
        </p:spPr>
      </p:pic>
      <p:grpSp>
        <p:nvGrpSpPr>
          <p:cNvPr id="14" name="群組 13"/>
          <p:cNvGrpSpPr/>
          <p:nvPr/>
        </p:nvGrpSpPr>
        <p:grpSpPr>
          <a:xfrm>
            <a:off x="1785918" y="5643575"/>
            <a:ext cx="4929188" cy="785821"/>
            <a:chOff x="1428750" y="3857623"/>
            <a:chExt cx="4929188" cy="785821"/>
          </a:xfrm>
        </p:grpSpPr>
        <p:sp>
          <p:nvSpPr>
            <p:cNvPr id="15" name="矩形 14"/>
            <p:cNvSpPr/>
            <p:nvPr/>
          </p:nvSpPr>
          <p:spPr>
            <a:xfrm>
              <a:off x="1428750" y="3929063"/>
              <a:ext cx="4929188" cy="28575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1992313" y="3960813"/>
              <a:ext cx="312737" cy="28575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7" name="群組 7"/>
            <p:cNvGrpSpPr>
              <a:grpSpLocks/>
            </p:cNvGrpSpPr>
            <p:nvPr/>
          </p:nvGrpSpPr>
          <p:grpSpPr bwMode="auto">
            <a:xfrm>
              <a:off x="1428750" y="3857623"/>
              <a:ext cx="4929188" cy="785821"/>
              <a:chOff x="1428728" y="3857628"/>
              <a:chExt cx="4929222" cy="785827"/>
            </a:xfrm>
          </p:grpSpPr>
          <p:sp>
            <p:nvSpPr>
              <p:cNvPr id="22" name="矩形 21"/>
              <p:cNvSpPr/>
              <p:nvPr/>
            </p:nvSpPr>
            <p:spPr>
              <a:xfrm>
                <a:off x="1428728" y="4000504"/>
                <a:ext cx="4929222" cy="642951"/>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zh-TW" altLang="en-US"/>
              </a:p>
            </p:txBody>
          </p:sp>
          <p:sp>
            <p:nvSpPr>
              <p:cNvPr id="23" name="橢圓 22"/>
              <p:cNvSpPr/>
              <p:nvPr/>
            </p:nvSpPr>
            <p:spPr>
              <a:xfrm>
                <a:off x="2000232" y="3857628"/>
                <a:ext cx="285752" cy="2857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橢圓 4"/>
              <p:cNvSpPr/>
              <p:nvPr/>
            </p:nvSpPr>
            <p:spPr>
              <a:xfrm>
                <a:off x="5143504" y="3857628"/>
                <a:ext cx="285752" cy="2857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橢圓 24"/>
              <p:cNvSpPr/>
              <p:nvPr/>
            </p:nvSpPr>
            <p:spPr>
              <a:xfrm>
                <a:off x="3500430" y="3857628"/>
                <a:ext cx="285752" cy="2857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橢圓 25"/>
              <p:cNvSpPr/>
              <p:nvPr/>
            </p:nvSpPr>
            <p:spPr>
              <a:xfrm>
                <a:off x="2457435" y="3857628"/>
                <a:ext cx="285752" cy="2857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8" name="橢圓 17"/>
            <p:cNvSpPr/>
            <p:nvPr/>
          </p:nvSpPr>
          <p:spPr>
            <a:xfrm>
              <a:off x="2027238" y="4000500"/>
              <a:ext cx="214312" cy="21431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橢圓 18"/>
            <p:cNvSpPr/>
            <p:nvPr/>
          </p:nvSpPr>
          <p:spPr>
            <a:xfrm>
              <a:off x="2487613" y="4000500"/>
              <a:ext cx="214312" cy="21431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橢圓 19"/>
            <p:cNvSpPr/>
            <p:nvPr/>
          </p:nvSpPr>
          <p:spPr>
            <a:xfrm>
              <a:off x="3527425" y="4013200"/>
              <a:ext cx="214313" cy="21431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21" name="橢圓 20"/>
            <p:cNvSpPr/>
            <p:nvPr/>
          </p:nvSpPr>
          <p:spPr>
            <a:xfrm>
              <a:off x="5170488" y="4005263"/>
              <a:ext cx="214312" cy="21431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rmAutofit/>
          </a:bodyPr>
          <a:lstStyle/>
          <a:p>
            <a:pPr algn="ctr"/>
            <a:r>
              <a:rPr lang="en-US" altLang="zh-TW" b="1" dirty="0" smtClean="0">
                <a:latin typeface="Times New Roman" pitchFamily="18" charset="0"/>
                <a:cs typeface="Times New Roman" pitchFamily="18" charset="0"/>
              </a:rPr>
              <a:t>Outline</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457200" y="1500174"/>
            <a:ext cx="8229600" cy="4929222"/>
          </a:xfrm>
        </p:spPr>
        <p:txBody>
          <a:bodyPr>
            <a:normAutofit/>
          </a:bodyPr>
          <a:lstStyle/>
          <a:p>
            <a:r>
              <a:rPr lang="en-US" altLang="zh-TW" dirty="0" smtClean="0"/>
              <a:t>Micro/</a:t>
            </a:r>
            <a:r>
              <a:rPr lang="en-US" altLang="zh-TW" dirty="0" err="1" smtClean="0"/>
              <a:t>Submicro</a:t>
            </a:r>
            <a:r>
              <a:rPr lang="en-US" altLang="zh-TW" dirty="0" smtClean="0"/>
              <a:t>-tensile tests</a:t>
            </a:r>
          </a:p>
          <a:p>
            <a:pPr lvl="1"/>
            <a:r>
              <a:rPr lang="en-US" altLang="zh-TW" dirty="0" smtClean="0"/>
              <a:t>Mechanical test methods for the thin films</a:t>
            </a:r>
          </a:p>
          <a:p>
            <a:pPr lvl="1"/>
            <a:r>
              <a:rPr lang="en-US" altLang="zh-TW" dirty="0" smtClean="0"/>
              <a:t>Membrane deflection experiment(MDE)</a:t>
            </a:r>
          </a:p>
          <a:p>
            <a:pPr lvl="1"/>
            <a:r>
              <a:rPr lang="en-US" altLang="zh-TW" dirty="0" smtClean="0"/>
              <a:t>Preliminary results</a:t>
            </a:r>
          </a:p>
          <a:p>
            <a:pPr lvl="1"/>
            <a:r>
              <a:rPr lang="en-US" altLang="zh-TW" dirty="0" smtClean="0"/>
              <a:t>Prospects</a:t>
            </a:r>
          </a:p>
          <a:p>
            <a:pPr lvl="1"/>
            <a:endParaRPr lang="en-US" altLang="zh-TW" dirty="0" smtClean="0"/>
          </a:p>
          <a:p>
            <a:r>
              <a:rPr lang="en-US" altLang="zh-TW" dirty="0" smtClean="0"/>
              <a:t>Transparent conductive film</a:t>
            </a:r>
          </a:p>
          <a:p>
            <a:pPr lvl="1"/>
            <a:r>
              <a:rPr lang="en-US" altLang="zh-TW" dirty="0" err="1" smtClean="0"/>
              <a:t>Intorduction</a:t>
            </a:r>
            <a:endParaRPr lang="en-US" altLang="zh-TW" dirty="0" smtClean="0"/>
          </a:p>
          <a:p>
            <a:pPr lvl="1"/>
            <a:r>
              <a:rPr lang="en-US" altLang="zh-TW" dirty="0" smtClean="0"/>
              <a:t>Experimental methods</a:t>
            </a:r>
          </a:p>
          <a:p>
            <a:pPr lvl="1"/>
            <a:r>
              <a:rPr lang="en-US" altLang="zh-TW" dirty="0" smtClean="0"/>
              <a:t>Results</a:t>
            </a:r>
          </a:p>
          <a:p>
            <a:pPr lvl="1"/>
            <a:r>
              <a:rPr lang="en-US" altLang="zh-TW" dirty="0" smtClean="0"/>
              <a:t>Summary and Suggestion</a:t>
            </a:r>
          </a:p>
          <a:p>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Zr</a:t>
            </a:r>
            <a:r>
              <a:rPr lang="en-US" altLang="zh-TW" b="1" baseline="-25000" dirty="0" smtClean="0">
                <a:latin typeface="Times New Roman" pitchFamily="18" charset="0"/>
                <a:cs typeface="Times New Roman" pitchFamily="18" charset="0"/>
              </a:rPr>
              <a:t>50</a:t>
            </a:r>
            <a:r>
              <a:rPr lang="en-US" altLang="zh-TW" b="1" dirty="0" smtClean="0">
                <a:latin typeface="Times New Roman" pitchFamily="18" charset="0"/>
                <a:cs typeface="Times New Roman" pitchFamily="18" charset="0"/>
              </a:rPr>
              <a:t>Cu</a:t>
            </a:r>
            <a:r>
              <a:rPr lang="en-US" altLang="zh-TW" b="1" baseline="-25000" dirty="0" smtClean="0">
                <a:latin typeface="Times New Roman" pitchFamily="18" charset="0"/>
                <a:cs typeface="Times New Roman" pitchFamily="18" charset="0"/>
              </a:rPr>
              <a:t>50</a:t>
            </a:r>
            <a:r>
              <a:rPr lang="en-US" altLang="zh-TW" b="1" dirty="0" smtClean="0">
                <a:latin typeface="Times New Roman" pitchFamily="18" charset="0"/>
                <a:cs typeface="Times New Roman" pitchFamily="18" charset="0"/>
              </a:rPr>
              <a:t> alloy deposition</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457200" y="1500174"/>
            <a:ext cx="8229600" cy="1071570"/>
          </a:xfrm>
        </p:spPr>
        <p:txBody>
          <a:bodyPr>
            <a:normAutofit/>
          </a:bodyPr>
          <a:lstStyle/>
          <a:p>
            <a:r>
              <a:rPr lang="en-US" altLang="zh-TW" sz="1600" dirty="0" smtClean="0">
                <a:latin typeface="Times New Roman" pitchFamily="18" charset="0"/>
                <a:cs typeface="Times New Roman" pitchFamily="18" charset="0"/>
              </a:rPr>
              <a:t>Depositing Zr</a:t>
            </a:r>
            <a:r>
              <a:rPr lang="en-US" altLang="zh-TW" sz="1600" baseline="-25000" dirty="0" smtClean="0">
                <a:latin typeface="Times New Roman" pitchFamily="18" charset="0"/>
                <a:cs typeface="Times New Roman" pitchFamily="18" charset="0"/>
              </a:rPr>
              <a:t>50</a:t>
            </a:r>
            <a:r>
              <a:rPr lang="en-US" altLang="zh-TW" sz="1600" dirty="0" smtClean="0">
                <a:latin typeface="Times New Roman" pitchFamily="18" charset="0"/>
                <a:cs typeface="Times New Roman" pitchFamily="18" charset="0"/>
              </a:rPr>
              <a:t>Cu</a:t>
            </a:r>
            <a:r>
              <a:rPr lang="en-US" altLang="zh-TW" sz="1600" baseline="-25000" dirty="0" smtClean="0">
                <a:latin typeface="Times New Roman" pitchFamily="18" charset="0"/>
                <a:cs typeface="Times New Roman" pitchFamily="18" charset="0"/>
              </a:rPr>
              <a:t>50</a:t>
            </a:r>
            <a:r>
              <a:rPr lang="en-US" altLang="zh-TW" sz="1600" dirty="0" smtClean="0">
                <a:latin typeface="Times New Roman" pitchFamily="18" charset="0"/>
                <a:cs typeface="Times New Roman" pitchFamily="18" charset="0"/>
              </a:rPr>
              <a:t> alloy target: 30 </a:t>
            </a:r>
            <a:r>
              <a:rPr lang="en-US" altLang="zh-TW" sz="1600" dirty="0" err="1" smtClean="0">
                <a:latin typeface="Times New Roman" pitchFamily="18" charset="0"/>
                <a:cs typeface="Times New Roman" pitchFamily="18" charset="0"/>
              </a:rPr>
              <a:t>sccm</a:t>
            </a:r>
            <a:r>
              <a:rPr lang="en-US" altLang="zh-TW" sz="1600" dirty="0" smtClean="0">
                <a:latin typeface="Times New Roman" pitchFamily="18" charset="0"/>
                <a:cs typeface="Times New Roman" pitchFamily="18" charset="0"/>
              </a:rPr>
              <a:t> </a:t>
            </a:r>
            <a:r>
              <a:rPr lang="en-US" altLang="zh-TW" sz="1600" dirty="0" err="1" smtClean="0">
                <a:latin typeface="Times New Roman" pitchFamily="18" charset="0"/>
                <a:cs typeface="Times New Roman" pitchFamily="18" charset="0"/>
              </a:rPr>
              <a:t>Ar</a:t>
            </a:r>
            <a:r>
              <a:rPr lang="en-US" altLang="zh-TW" sz="1600" dirty="0" smtClean="0">
                <a:latin typeface="Times New Roman" pitchFamily="18" charset="0"/>
                <a:cs typeface="Times New Roman" pitchFamily="18" charset="0"/>
              </a:rPr>
              <a:t>, 4 </a:t>
            </a:r>
            <a:r>
              <a:rPr lang="en-US" altLang="zh-TW" sz="1600" dirty="0" err="1" smtClean="0">
                <a:latin typeface="Times New Roman" pitchFamily="18" charset="0"/>
                <a:cs typeface="Times New Roman" pitchFamily="18" charset="0"/>
              </a:rPr>
              <a:t>mtorr</a:t>
            </a:r>
            <a:r>
              <a:rPr lang="en-US" altLang="zh-TW" sz="1600" dirty="0" smtClean="0">
                <a:latin typeface="Times New Roman" pitchFamily="18" charset="0"/>
                <a:cs typeface="Times New Roman" pitchFamily="18" charset="0"/>
              </a:rPr>
              <a:t>, 40 W</a:t>
            </a:r>
            <a:r>
              <a:rPr lang="en-US" altLang="zh-TW" sz="1600" dirty="0" smtClean="0"/>
              <a:t>, </a:t>
            </a:r>
            <a:r>
              <a:rPr lang="en-US" altLang="zh-TW" sz="1600" dirty="0" smtClean="0">
                <a:latin typeface="Times New Roman" pitchFamily="18" charset="0"/>
                <a:cs typeface="Times New Roman" pitchFamily="18" charset="0"/>
              </a:rPr>
              <a:t>base pressure &lt; 2x10</a:t>
            </a:r>
            <a:r>
              <a:rPr lang="en-US" altLang="zh-TW" sz="1600" baseline="30000" dirty="0" smtClean="0">
                <a:latin typeface="Times New Roman" pitchFamily="18" charset="0"/>
                <a:cs typeface="Times New Roman" pitchFamily="18" charset="0"/>
              </a:rPr>
              <a:t>-5</a:t>
            </a:r>
            <a:r>
              <a:rPr lang="en-US" altLang="zh-TW" sz="1600" dirty="0" smtClean="0">
                <a:latin typeface="Times New Roman" pitchFamily="18" charset="0"/>
                <a:cs typeface="Times New Roman" pitchFamily="18" charset="0"/>
              </a:rPr>
              <a:t> Pa</a:t>
            </a:r>
          </a:p>
          <a:p>
            <a:r>
              <a:rPr lang="en-US" altLang="zh-TW" sz="1600" dirty="0" smtClean="0">
                <a:latin typeface="Times New Roman" pitchFamily="18" charset="0"/>
                <a:cs typeface="Times New Roman" pitchFamily="18" charset="0"/>
              </a:rPr>
              <a:t>Depositing ITO_L parameters: 50 </a:t>
            </a:r>
            <a:r>
              <a:rPr lang="en-US" altLang="zh-TW" sz="1600" dirty="0" err="1" smtClean="0">
                <a:latin typeface="Times New Roman" pitchFamily="18" charset="0"/>
                <a:cs typeface="Times New Roman" pitchFamily="18" charset="0"/>
              </a:rPr>
              <a:t>sccm</a:t>
            </a:r>
            <a:r>
              <a:rPr lang="en-US" altLang="zh-TW" sz="1600" dirty="0" smtClean="0">
                <a:latin typeface="Times New Roman" pitchFamily="18" charset="0"/>
                <a:cs typeface="Times New Roman" pitchFamily="18" charset="0"/>
              </a:rPr>
              <a:t> </a:t>
            </a:r>
            <a:r>
              <a:rPr lang="en-US" altLang="zh-TW" sz="1600" dirty="0" err="1" smtClean="0">
                <a:latin typeface="Times New Roman" pitchFamily="18" charset="0"/>
                <a:cs typeface="Times New Roman" pitchFamily="18" charset="0"/>
              </a:rPr>
              <a:t>Ar</a:t>
            </a:r>
            <a:r>
              <a:rPr lang="en-US" altLang="zh-TW" sz="1600" dirty="0" smtClean="0">
                <a:latin typeface="Times New Roman" pitchFamily="18" charset="0"/>
                <a:cs typeface="Times New Roman" pitchFamily="18" charset="0"/>
              </a:rPr>
              <a:t>, 8 </a:t>
            </a:r>
            <a:r>
              <a:rPr lang="en-US" altLang="zh-TW" sz="1600" dirty="0" err="1" smtClean="0">
                <a:latin typeface="Times New Roman" pitchFamily="18" charset="0"/>
                <a:cs typeface="Times New Roman" pitchFamily="18" charset="0"/>
              </a:rPr>
              <a:t>mtorr</a:t>
            </a:r>
            <a:r>
              <a:rPr lang="en-US" altLang="zh-TW" sz="1600" dirty="0" smtClean="0">
                <a:latin typeface="Times New Roman" pitchFamily="18" charset="0"/>
                <a:cs typeface="Times New Roman" pitchFamily="18" charset="0"/>
              </a:rPr>
              <a:t>, 80 W, base &lt; 2x10</a:t>
            </a:r>
            <a:r>
              <a:rPr lang="en-US" altLang="zh-TW" sz="1600" baseline="30000" dirty="0" smtClean="0">
                <a:latin typeface="Times New Roman" pitchFamily="18" charset="0"/>
                <a:cs typeface="Times New Roman" pitchFamily="18" charset="0"/>
              </a:rPr>
              <a:t>-5</a:t>
            </a:r>
            <a:r>
              <a:rPr lang="en-US" altLang="zh-TW" sz="1600" dirty="0" smtClean="0">
                <a:latin typeface="Times New Roman" pitchFamily="18" charset="0"/>
                <a:cs typeface="Times New Roman" pitchFamily="18" charset="0"/>
              </a:rPr>
              <a:t> Pa</a:t>
            </a:r>
          </a:p>
          <a:p>
            <a:r>
              <a:rPr lang="en-US" altLang="zh-TW" sz="1600" dirty="0" smtClean="0">
                <a:latin typeface="Times New Roman" pitchFamily="18" charset="0"/>
                <a:cs typeface="Times New Roman" pitchFamily="18" charset="0"/>
              </a:rPr>
              <a:t>Depositing ITO parameters: 50 </a:t>
            </a:r>
            <a:r>
              <a:rPr lang="en-US" altLang="zh-TW" sz="1600" dirty="0" err="1" smtClean="0">
                <a:latin typeface="Times New Roman" pitchFamily="18" charset="0"/>
                <a:cs typeface="Times New Roman" pitchFamily="18" charset="0"/>
              </a:rPr>
              <a:t>sccm</a:t>
            </a:r>
            <a:r>
              <a:rPr lang="en-US" altLang="zh-TW" sz="1600" dirty="0" smtClean="0">
                <a:latin typeface="Times New Roman" pitchFamily="18" charset="0"/>
                <a:cs typeface="Times New Roman" pitchFamily="18" charset="0"/>
              </a:rPr>
              <a:t> </a:t>
            </a:r>
            <a:r>
              <a:rPr lang="en-US" altLang="zh-TW" sz="1600" dirty="0" err="1" smtClean="0">
                <a:latin typeface="Times New Roman" pitchFamily="18" charset="0"/>
                <a:cs typeface="Times New Roman" pitchFamily="18" charset="0"/>
              </a:rPr>
              <a:t>Ar</a:t>
            </a:r>
            <a:r>
              <a:rPr lang="en-US" altLang="zh-TW" sz="1600" dirty="0" smtClean="0">
                <a:latin typeface="Times New Roman" pitchFamily="18" charset="0"/>
                <a:cs typeface="Times New Roman" pitchFamily="18" charset="0"/>
              </a:rPr>
              <a:t>, 8 </a:t>
            </a:r>
            <a:r>
              <a:rPr lang="en-US" altLang="zh-TW" sz="1600" dirty="0" err="1" smtClean="0">
                <a:latin typeface="Times New Roman" pitchFamily="18" charset="0"/>
                <a:cs typeface="Times New Roman" pitchFamily="18" charset="0"/>
              </a:rPr>
              <a:t>mtorr</a:t>
            </a:r>
            <a:r>
              <a:rPr lang="en-US" altLang="zh-TW" sz="1600" dirty="0" smtClean="0">
                <a:latin typeface="Times New Roman" pitchFamily="18" charset="0"/>
                <a:cs typeface="Times New Roman" pitchFamily="18" charset="0"/>
              </a:rPr>
              <a:t>, 150 W, base &lt; 2x10-5 Pa</a:t>
            </a:r>
            <a:endParaRPr lang="zh-TW" altLang="en-US" sz="1600" dirty="0">
              <a:latin typeface="Times New Roman" pitchFamily="18" charset="0"/>
              <a:cs typeface="Times New Roman" pitchFamily="18" charset="0"/>
            </a:endParaRPr>
          </a:p>
        </p:txBody>
      </p:sp>
      <p:graphicFrame>
        <p:nvGraphicFramePr>
          <p:cNvPr id="66564" name="Object 4"/>
          <p:cNvGraphicFramePr>
            <a:graphicFrameLocks noChangeAspect="1"/>
          </p:cNvGraphicFramePr>
          <p:nvPr/>
        </p:nvGraphicFramePr>
        <p:xfrm>
          <a:off x="40944" y="2857496"/>
          <a:ext cx="4704512" cy="3286148"/>
        </p:xfrm>
        <a:graphic>
          <a:graphicData uri="http://schemas.openxmlformats.org/presentationml/2006/ole">
            <p:oleObj spid="_x0000_s66564" name="Graph" r:id="rId4" imgW="4154400" imgH="2901600" progId="Origin50.Graph">
              <p:embed/>
            </p:oleObj>
          </a:graphicData>
        </a:graphic>
      </p:graphicFrame>
      <p:graphicFrame>
        <p:nvGraphicFramePr>
          <p:cNvPr id="66565" name="Object 5"/>
          <p:cNvGraphicFramePr>
            <a:graphicFrameLocks noChangeAspect="1"/>
          </p:cNvGraphicFramePr>
          <p:nvPr/>
        </p:nvGraphicFramePr>
        <p:xfrm>
          <a:off x="4429092" y="2850234"/>
          <a:ext cx="4714908" cy="3293410"/>
        </p:xfrm>
        <a:graphic>
          <a:graphicData uri="http://schemas.openxmlformats.org/presentationml/2006/ole">
            <p:oleObj spid="_x0000_s66565" name="Graph" r:id="rId5" imgW="4154400" imgH="2901600" progId="Origin50.Graph">
              <p:embed/>
            </p:oleObj>
          </a:graphicData>
        </a:graphic>
      </p:graphicFrame>
      <p:sp>
        <p:nvSpPr>
          <p:cNvPr id="8" name="文字方塊 7"/>
          <p:cNvSpPr txBox="1"/>
          <p:nvPr/>
        </p:nvSpPr>
        <p:spPr>
          <a:xfrm>
            <a:off x="3643306" y="2643182"/>
            <a:ext cx="1899623" cy="369332"/>
          </a:xfrm>
          <a:prstGeom prst="rect">
            <a:avLst/>
          </a:prstGeom>
          <a:noFill/>
        </p:spPr>
        <p:txBody>
          <a:bodyPr wrap="none" rtlCol="0">
            <a:spAutoFit/>
          </a:bodyPr>
          <a:lstStyle/>
          <a:p>
            <a:r>
              <a:rPr lang="en-US" altLang="zh-TW" dirty="0" smtClean="0"/>
              <a:t>Bi-layer structure</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rmAutofit fontScale="90000"/>
          </a:bodyPr>
          <a:lstStyle/>
          <a:p>
            <a:pPr algn="ctr"/>
            <a:r>
              <a:rPr lang="en-US" altLang="zh-TW" b="1" dirty="0" smtClean="0">
                <a:latin typeface="Times New Roman" pitchFamily="18" charset="0"/>
                <a:cs typeface="Times New Roman" pitchFamily="18" charset="0"/>
              </a:rPr>
              <a:t>Transmittance and electrical properties of Zr</a:t>
            </a:r>
            <a:r>
              <a:rPr lang="en-US" altLang="zh-TW" b="1" baseline="-25000" dirty="0" smtClean="0">
                <a:latin typeface="Times New Roman" pitchFamily="18" charset="0"/>
                <a:cs typeface="Times New Roman" pitchFamily="18" charset="0"/>
              </a:rPr>
              <a:t>50</a:t>
            </a:r>
            <a:r>
              <a:rPr lang="en-US" altLang="zh-TW" b="1" dirty="0" smtClean="0">
                <a:latin typeface="Times New Roman" pitchFamily="18" charset="0"/>
                <a:cs typeface="Times New Roman" pitchFamily="18" charset="0"/>
              </a:rPr>
              <a:t>Cu</a:t>
            </a:r>
            <a:r>
              <a:rPr lang="en-US" altLang="zh-TW" b="1" baseline="-25000" dirty="0" smtClean="0">
                <a:latin typeface="Times New Roman" pitchFamily="18" charset="0"/>
                <a:cs typeface="Times New Roman" pitchFamily="18" charset="0"/>
              </a:rPr>
              <a:t>50</a:t>
            </a:r>
            <a:r>
              <a:rPr lang="en-US" altLang="zh-TW" b="1" dirty="0" smtClean="0">
                <a:latin typeface="Times New Roman" pitchFamily="18" charset="0"/>
                <a:cs typeface="Times New Roman" pitchFamily="18" charset="0"/>
              </a:rPr>
              <a:t> film</a:t>
            </a:r>
            <a:endParaRPr lang="zh-TW" altLang="en-US" b="1" dirty="0">
              <a:latin typeface="Times New Roman" pitchFamily="18" charset="0"/>
              <a:cs typeface="Times New Roman" pitchFamily="18" charset="0"/>
            </a:endParaRPr>
          </a:p>
        </p:txBody>
      </p:sp>
      <p:graphicFrame>
        <p:nvGraphicFramePr>
          <p:cNvPr id="4" name="內容版面配置區 3"/>
          <p:cNvGraphicFramePr>
            <a:graphicFrameLocks noGrp="1"/>
          </p:cNvGraphicFramePr>
          <p:nvPr>
            <p:ph idx="1"/>
          </p:nvPr>
        </p:nvGraphicFramePr>
        <p:xfrm>
          <a:off x="285718" y="1714489"/>
          <a:ext cx="8644002" cy="4765455"/>
        </p:xfrm>
        <a:graphic>
          <a:graphicData uri="http://schemas.openxmlformats.org/drawingml/2006/table">
            <a:tbl>
              <a:tblPr firstRow="1" bandRow="1">
                <a:tableStyleId>{5C22544A-7EE6-4342-B048-85BDC9FD1C3A}</a:tableStyleId>
              </a:tblPr>
              <a:tblGrid>
                <a:gridCol w="1440667"/>
                <a:gridCol w="1559731"/>
                <a:gridCol w="1321603"/>
                <a:gridCol w="1440667"/>
                <a:gridCol w="1666886"/>
                <a:gridCol w="1214448"/>
              </a:tblGrid>
              <a:tr h="917095">
                <a:tc>
                  <a:txBody>
                    <a:bodyPr/>
                    <a:lstStyle/>
                    <a:p>
                      <a:pPr algn="ctr"/>
                      <a:r>
                        <a:rPr lang="en-US" altLang="zh-TW" dirty="0" smtClean="0">
                          <a:latin typeface="Times New Roman" pitchFamily="18" charset="0"/>
                          <a:cs typeface="Times New Roman" pitchFamily="18" charset="0"/>
                        </a:rPr>
                        <a:t>Specimen</a:t>
                      </a:r>
                      <a:endParaRPr lang="zh-TW" altLang="en-US" dirty="0">
                        <a:latin typeface="Times New Roman" pitchFamily="18" charset="0"/>
                        <a:cs typeface="Times New Roman" pitchFamily="18" charset="0"/>
                      </a:endParaRPr>
                    </a:p>
                  </a:txBody>
                  <a:tcPr anchor="ctr"/>
                </a:tc>
                <a:tc>
                  <a:txBody>
                    <a:bodyPr/>
                    <a:lstStyle/>
                    <a:p>
                      <a:pPr algn="ctr"/>
                      <a:r>
                        <a:rPr lang="en-US" altLang="zh-TW" dirty="0" err="1" smtClean="0">
                          <a:latin typeface="Times New Roman" pitchFamily="18" charset="0"/>
                          <a:cs typeface="Times New Roman" pitchFamily="18" charset="0"/>
                        </a:rPr>
                        <a:t>Transmitance</a:t>
                      </a:r>
                      <a:r>
                        <a:rPr lang="en-US" altLang="zh-TW" dirty="0" smtClean="0">
                          <a:latin typeface="Times New Roman" pitchFamily="18" charset="0"/>
                          <a:cs typeface="Times New Roman" pitchFamily="18" charset="0"/>
                        </a:rPr>
                        <a:t>, % at 550 nm</a:t>
                      </a:r>
                      <a:endParaRPr lang="zh-TW" altLang="en-US" dirty="0">
                        <a:latin typeface="Times New Roman" pitchFamily="18" charset="0"/>
                        <a:cs typeface="Times New Roman" pitchFamily="18" charset="0"/>
                      </a:endParaRPr>
                    </a:p>
                  </a:txBody>
                  <a:tcPr anchor="ctr"/>
                </a:tc>
                <a:tc>
                  <a:txBody>
                    <a:bodyPr/>
                    <a:lstStyle/>
                    <a:p>
                      <a:pPr algn="ctr"/>
                      <a:r>
                        <a:rPr lang="en-US" altLang="zh-TW" dirty="0" smtClean="0">
                          <a:latin typeface="Times New Roman" pitchFamily="18" charset="0"/>
                          <a:cs typeface="Times New Roman" pitchFamily="18" charset="0"/>
                        </a:rPr>
                        <a:t>Sheet resistance, </a:t>
                      </a:r>
                      <a:r>
                        <a:rPr lang="el-GR" altLang="zh-TW" dirty="0" smtClean="0">
                          <a:latin typeface="Times New Roman" pitchFamily="18" charset="0"/>
                          <a:cs typeface="Times New Roman" pitchFamily="18" charset="0"/>
                        </a:rPr>
                        <a:t>Ω</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a:txBody>
                  <a:tcPr anchor="ctr"/>
                </a:tc>
                <a:tc>
                  <a:txBody>
                    <a:bodyPr/>
                    <a:lstStyle/>
                    <a:p>
                      <a:pPr algn="ctr"/>
                      <a:r>
                        <a:rPr lang="en-US" altLang="zh-TW" dirty="0" smtClean="0">
                          <a:latin typeface="Times New Roman" pitchFamily="18" charset="0"/>
                          <a:cs typeface="Times New Roman" pitchFamily="18" charset="0"/>
                        </a:rPr>
                        <a:t>Specimen</a:t>
                      </a:r>
                      <a:endParaRPr lang="zh-TW" altLang="en-US" dirty="0">
                        <a:latin typeface="Times New Roman" pitchFamily="18" charset="0"/>
                        <a:cs typeface="Times New Roman" pitchFamily="18" charset="0"/>
                      </a:endParaRPr>
                    </a:p>
                  </a:txBody>
                  <a:tcPr anchor="ctr"/>
                </a:tc>
                <a:tc>
                  <a:txBody>
                    <a:bodyPr/>
                    <a:lstStyle/>
                    <a:p>
                      <a:pPr algn="ctr"/>
                      <a:r>
                        <a:rPr lang="en-US" altLang="zh-TW" dirty="0" smtClean="0">
                          <a:latin typeface="Times New Roman" pitchFamily="18" charset="0"/>
                          <a:cs typeface="Times New Roman" pitchFamily="18" charset="0"/>
                        </a:rPr>
                        <a:t>Transmittance, % at 550 nm</a:t>
                      </a:r>
                      <a:endParaRPr lang="zh-TW" altLang="en-US" dirty="0">
                        <a:latin typeface="Times New Roman" pitchFamily="18" charset="0"/>
                        <a:cs typeface="Times New Roman" pitchFamily="18" charset="0"/>
                      </a:endParaRPr>
                    </a:p>
                  </a:txBody>
                  <a:tcPr anchor="ctr"/>
                </a:tc>
                <a:tc>
                  <a:txBody>
                    <a:bodyPr/>
                    <a:lstStyle/>
                    <a:p>
                      <a:pPr algn="ctr"/>
                      <a:r>
                        <a:rPr lang="en-US" altLang="zh-TW" dirty="0" smtClean="0">
                          <a:latin typeface="Times New Roman" pitchFamily="18" charset="0"/>
                          <a:cs typeface="Times New Roman" pitchFamily="18" charset="0"/>
                        </a:rPr>
                        <a:t>Sheet resistance, </a:t>
                      </a:r>
                      <a:r>
                        <a:rPr lang="el-GR" altLang="zh-TW" dirty="0" smtClean="0">
                          <a:latin typeface="Times New Roman" pitchFamily="18" charset="0"/>
                          <a:cs typeface="Times New Roman" pitchFamily="18" charset="0"/>
                        </a:rPr>
                        <a:t>Ω</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a:txBody>
                  <a:tcPr anchor="ctr"/>
                </a:tc>
              </a:tr>
              <a:tr h="371933">
                <a:tc>
                  <a:txBody>
                    <a:bodyPr/>
                    <a:lstStyle/>
                    <a:p>
                      <a:pPr algn="ctr"/>
                      <a:r>
                        <a:rPr lang="en-US" altLang="zh-TW" sz="1600" dirty="0" smtClean="0">
                          <a:latin typeface="Times New Roman" pitchFamily="18" charset="0"/>
                          <a:cs typeface="Times New Roman" pitchFamily="18" charset="0"/>
                        </a:rPr>
                        <a:t>ITO_L</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80</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21K</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ITO</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79</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3.7 K</a:t>
                      </a:r>
                      <a:endParaRPr lang="zh-TW" altLang="en-US" sz="1600" dirty="0">
                        <a:latin typeface="Times New Roman" pitchFamily="18" charset="0"/>
                        <a:cs typeface="Times New Roman" pitchFamily="18" charset="0"/>
                      </a:endParaRPr>
                    </a:p>
                  </a:txBody>
                  <a:tcPr anchor="ctr"/>
                </a:tc>
              </a:tr>
              <a:tr h="580827">
                <a:tc>
                  <a:txBody>
                    <a:bodyPr/>
                    <a:lstStyle/>
                    <a:p>
                      <a:pPr algn="ctr"/>
                      <a:r>
                        <a:rPr lang="en-US" altLang="zh-TW" sz="1600" dirty="0" smtClean="0">
                          <a:latin typeface="Times New Roman" pitchFamily="18" charset="0"/>
                          <a:cs typeface="Times New Roman" pitchFamily="18" charset="0"/>
                        </a:rPr>
                        <a:t>3 nm </a:t>
                      </a:r>
                      <a:r>
                        <a:rPr lang="en-US" altLang="zh-TW" sz="1600" dirty="0" err="1" smtClean="0">
                          <a:latin typeface="Times New Roman" pitchFamily="18" charset="0"/>
                          <a:cs typeface="Times New Roman" pitchFamily="18" charset="0"/>
                        </a:rPr>
                        <a:t>ZrCu+ITO_L</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79</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32 K</a:t>
                      </a:r>
                      <a:endParaRPr lang="zh-TW" altLang="en-US" sz="1600" dirty="0">
                        <a:latin typeface="Times New Roman" pitchFamily="18" charset="0"/>
                        <a:cs typeface="Times New Roman" pitchFamily="18" charset="0"/>
                      </a:endParaRPr>
                    </a:p>
                  </a:txBody>
                  <a:tcPr anchor="ctr"/>
                </a:tc>
                <a:tc>
                  <a:txBody>
                    <a:bodyPr/>
                    <a:lstStyle/>
                    <a:p>
                      <a:pPr algn="ctr"/>
                      <a:endParaRPr lang="zh-TW" altLang="en-US" sz="1600" dirty="0">
                        <a:latin typeface="Times New Roman" pitchFamily="18" charset="0"/>
                        <a:cs typeface="Times New Roman" pitchFamily="18" charset="0"/>
                      </a:endParaRPr>
                    </a:p>
                  </a:txBody>
                  <a:tcPr anchor="ctr"/>
                </a:tc>
                <a:tc>
                  <a:txBody>
                    <a:bodyPr/>
                    <a:lstStyle/>
                    <a:p>
                      <a:pPr algn="ctr"/>
                      <a:endParaRPr lang="zh-TW" altLang="en-US" sz="1600" dirty="0">
                        <a:latin typeface="Times New Roman" pitchFamily="18" charset="0"/>
                        <a:cs typeface="Times New Roman" pitchFamily="18" charset="0"/>
                      </a:endParaRPr>
                    </a:p>
                  </a:txBody>
                  <a:tcPr anchor="ctr"/>
                </a:tc>
                <a:tc>
                  <a:txBody>
                    <a:bodyPr/>
                    <a:lstStyle/>
                    <a:p>
                      <a:pPr algn="ctr"/>
                      <a:endParaRPr lang="zh-TW" altLang="en-US" sz="1600" dirty="0">
                        <a:latin typeface="Times New Roman" pitchFamily="18" charset="0"/>
                        <a:cs typeface="Times New Roman" pitchFamily="18" charset="0"/>
                      </a:endParaRPr>
                    </a:p>
                  </a:txBody>
                  <a:tcPr anchor="ctr"/>
                </a:tc>
              </a:tr>
              <a:tr h="371933">
                <a:tc>
                  <a:txBody>
                    <a:bodyPr/>
                    <a:lstStyle/>
                    <a:p>
                      <a:pPr algn="ctr"/>
                      <a:r>
                        <a:rPr lang="en-US" altLang="zh-TW" sz="1600" dirty="0" smtClean="0">
                          <a:latin typeface="Times New Roman" pitchFamily="18" charset="0"/>
                          <a:cs typeface="Times New Roman" pitchFamily="18" charset="0"/>
                        </a:rPr>
                        <a:t>6 nm </a:t>
                      </a:r>
                      <a:r>
                        <a:rPr lang="en-US" altLang="zh-TW" sz="1600" dirty="0" err="1" smtClean="0">
                          <a:latin typeface="Times New Roman" pitchFamily="18" charset="0"/>
                          <a:cs typeface="Times New Roman" pitchFamily="18" charset="0"/>
                        </a:rPr>
                        <a:t>ZrCu+ITO_L</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78</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22 K</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6 nm</a:t>
                      </a:r>
                      <a:r>
                        <a:rPr lang="en-US" altLang="zh-TW" sz="1600" baseline="0" dirty="0" smtClean="0">
                          <a:latin typeface="Times New Roman" pitchFamily="18" charset="0"/>
                          <a:cs typeface="Times New Roman" pitchFamily="18" charset="0"/>
                        </a:rPr>
                        <a:t> </a:t>
                      </a:r>
                      <a:r>
                        <a:rPr lang="en-US" altLang="zh-TW" sz="1600" baseline="0" dirty="0" err="1" smtClean="0">
                          <a:latin typeface="Times New Roman" pitchFamily="18" charset="0"/>
                          <a:cs typeface="Times New Roman" pitchFamily="18" charset="0"/>
                        </a:rPr>
                        <a:t>ZrCu+ITO</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76</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1.5 K</a:t>
                      </a:r>
                      <a:endParaRPr lang="zh-TW" altLang="en-US" sz="1600" dirty="0">
                        <a:latin typeface="Times New Roman" pitchFamily="18" charset="0"/>
                        <a:cs typeface="Times New Roman" pitchFamily="18" charset="0"/>
                      </a:endParaRPr>
                    </a:p>
                  </a:txBody>
                  <a:tcPr anchor="ctr"/>
                </a:tc>
              </a:tr>
              <a:tr h="371933">
                <a:tc>
                  <a:txBody>
                    <a:bodyPr/>
                    <a:lstStyle/>
                    <a:p>
                      <a:pPr algn="ctr"/>
                      <a:r>
                        <a:rPr lang="en-US" altLang="zh-TW" sz="1600" dirty="0" smtClean="0">
                          <a:latin typeface="Times New Roman" pitchFamily="18" charset="0"/>
                          <a:cs typeface="Times New Roman" pitchFamily="18" charset="0"/>
                        </a:rPr>
                        <a:t>9 nm </a:t>
                      </a:r>
                      <a:r>
                        <a:rPr lang="en-US" altLang="zh-TW" sz="1600" dirty="0" err="1" smtClean="0">
                          <a:latin typeface="Times New Roman" pitchFamily="18" charset="0"/>
                          <a:cs typeface="Times New Roman" pitchFamily="18" charset="0"/>
                        </a:rPr>
                        <a:t>ZrCu+ITO_L</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80</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3.3 K</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9 nm </a:t>
                      </a:r>
                      <a:r>
                        <a:rPr lang="en-US" altLang="zh-TW" sz="1600" dirty="0" err="1" smtClean="0">
                          <a:latin typeface="Times New Roman" pitchFamily="18" charset="0"/>
                          <a:cs typeface="Times New Roman" pitchFamily="18" charset="0"/>
                        </a:rPr>
                        <a:t>ZrCu+ITO</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63</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3.3 K</a:t>
                      </a:r>
                      <a:endParaRPr lang="zh-TW" altLang="en-US" sz="1600" dirty="0">
                        <a:latin typeface="Times New Roman" pitchFamily="18" charset="0"/>
                        <a:cs typeface="Times New Roman" pitchFamily="18" charset="0"/>
                      </a:endParaRPr>
                    </a:p>
                  </a:txBody>
                  <a:tcPr anchor="ctr"/>
                </a:tc>
              </a:tr>
              <a:tr h="371933">
                <a:tc>
                  <a:txBody>
                    <a:bodyPr/>
                    <a:lstStyle/>
                    <a:p>
                      <a:pPr algn="ctr"/>
                      <a:r>
                        <a:rPr lang="en-US" altLang="zh-TW" sz="1600" dirty="0" smtClean="0">
                          <a:latin typeface="Times New Roman" pitchFamily="18" charset="0"/>
                          <a:cs typeface="Times New Roman" pitchFamily="18" charset="0"/>
                        </a:rPr>
                        <a:t>12 nm </a:t>
                      </a:r>
                      <a:r>
                        <a:rPr lang="en-US" altLang="zh-TW" sz="1600" dirty="0" err="1" smtClean="0">
                          <a:latin typeface="Times New Roman" pitchFamily="18" charset="0"/>
                          <a:cs typeface="Times New Roman" pitchFamily="18" charset="0"/>
                        </a:rPr>
                        <a:t>ZrCu+ITO_L</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80</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5.2 K</a:t>
                      </a:r>
                      <a:endParaRPr lang="zh-TW" altLang="en-US" sz="1600" dirty="0">
                        <a:latin typeface="Times New Roman" pitchFamily="18" charset="0"/>
                        <a:cs typeface="Times New Roman" pitchFamily="18" charset="0"/>
                      </a:endParaRPr>
                    </a:p>
                  </a:txBody>
                  <a:tcPr anchor="ctr"/>
                </a:tc>
                <a:tc>
                  <a:txBody>
                    <a:bodyPr/>
                    <a:lstStyle/>
                    <a:p>
                      <a:pPr algn="ctr"/>
                      <a:endParaRPr lang="zh-TW" altLang="en-US" sz="1600">
                        <a:latin typeface="Times New Roman" pitchFamily="18" charset="0"/>
                        <a:cs typeface="Times New Roman" pitchFamily="18" charset="0"/>
                      </a:endParaRPr>
                    </a:p>
                  </a:txBody>
                  <a:tcPr anchor="ctr"/>
                </a:tc>
                <a:tc>
                  <a:txBody>
                    <a:bodyPr/>
                    <a:lstStyle/>
                    <a:p>
                      <a:pPr algn="ctr"/>
                      <a:endParaRPr lang="zh-TW" altLang="en-US" sz="1600">
                        <a:latin typeface="Times New Roman" pitchFamily="18" charset="0"/>
                        <a:cs typeface="Times New Roman" pitchFamily="18" charset="0"/>
                      </a:endParaRPr>
                    </a:p>
                  </a:txBody>
                  <a:tcPr anchor="ctr"/>
                </a:tc>
                <a:tc>
                  <a:txBody>
                    <a:bodyPr/>
                    <a:lstStyle/>
                    <a:p>
                      <a:pPr algn="ctr"/>
                      <a:endParaRPr lang="zh-TW" altLang="en-US" sz="1600" dirty="0">
                        <a:latin typeface="Times New Roman" pitchFamily="18" charset="0"/>
                        <a:cs typeface="Times New Roman" pitchFamily="18" charset="0"/>
                      </a:endParaRPr>
                    </a:p>
                  </a:txBody>
                  <a:tcPr anchor="ctr"/>
                </a:tc>
              </a:tr>
              <a:tr h="371933">
                <a:tc>
                  <a:txBody>
                    <a:bodyPr/>
                    <a:lstStyle/>
                    <a:p>
                      <a:pPr algn="ctr"/>
                      <a:r>
                        <a:rPr lang="en-US" altLang="zh-TW" sz="1600" dirty="0" smtClean="0">
                          <a:latin typeface="Times New Roman" pitchFamily="18" charset="0"/>
                          <a:cs typeface="Times New Roman" pitchFamily="18" charset="0"/>
                        </a:rPr>
                        <a:t>15 nm </a:t>
                      </a:r>
                      <a:r>
                        <a:rPr lang="en-US" altLang="zh-TW" sz="1600" dirty="0" err="1" smtClean="0">
                          <a:latin typeface="Times New Roman" pitchFamily="18" charset="0"/>
                          <a:cs typeface="Times New Roman" pitchFamily="18" charset="0"/>
                        </a:rPr>
                        <a:t>ZrCu+ITO_L</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80</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488 K</a:t>
                      </a:r>
                      <a:endParaRPr lang="zh-TW" altLang="en-US" sz="1600" dirty="0">
                        <a:latin typeface="Times New Roman" pitchFamily="18" charset="0"/>
                        <a:cs typeface="Times New Roman" pitchFamily="18" charset="0"/>
                      </a:endParaRPr>
                    </a:p>
                  </a:txBody>
                  <a:tcPr anchor="ctr"/>
                </a:tc>
                <a:tc>
                  <a:txBody>
                    <a:bodyPr/>
                    <a:lstStyle/>
                    <a:p>
                      <a:pPr algn="ctr"/>
                      <a:endParaRPr lang="zh-TW" altLang="en-US" sz="1600">
                        <a:latin typeface="Times New Roman" pitchFamily="18" charset="0"/>
                        <a:cs typeface="Times New Roman" pitchFamily="18" charset="0"/>
                      </a:endParaRPr>
                    </a:p>
                  </a:txBody>
                  <a:tcPr anchor="ctr"/>
                </a:tc>
                <a:tc>
                  <a:txBody>
                    <a:bodyPr/>
                    <a:lstStyle/>
                    <a:p>
                      <a:pPr algn="ctr"/>
                      <a:endParaRPr lang="zh-TW" altLang="en-US" sz="1600">
                        <a:latin typeface="Times New Roman" pitchFamily="18" charset="0"/>
                        <a:cs typeface="Times New Roman" pitchFamily="18" charset="0"/>
                      </a:endParaRPr>
                    </a:p>
                  </a:txBody>
                  <a:tcPr anchor="ctr"/>
                </a:tc>
                <a:tc>
                  <a:txBody>
                    <a:bodyPr/>
                    <a:lstStyle/>
                    <a:p>
                      <a:pPr algn="ctr"/>
                      <a:endParaRPr lang="zh-TW" altLang="en-US" sz="1600" dirty="0">
                        <a:latin typeface="Times New Roman" pitchFamily="18" charset="0"/>
                        <a:cs typeface="Times New Roman" pitchFamily="18" charset="0"/>
                      </a:endParaRPr>
                    </a:p>
                  </a:txBody>
                  <a:tcPr anchor="ctr"/>
                </a:tc>
              </a:tr>
              <a:tr h="371933">
                <a:tc>
                  <a:txBody>
                    <a:bodyPr/>
                    <a:lstStyle/>
                    <a:p>
                      <a:pPr algn="ctr"/>
                      <a:r>
                        <a:rPr lang="en-US" altLang="zh-TW" sz="1600" dirty="0" smtClean="0">
                          <a:latin typeface="Times New Roman" pitchFamily="18" charset="0"/>
                          <a:cs typeface="Times New Roman" pitchFamily="18" charset="0"/>
                        </a:rPr>
                        <a:t>21 nm </a:t>
                      </a:r>
                      <a:r>
                        <a:rPr lang="en-US" altLang="zh-TW" sz="1600" dirty="0" err="1" smtClean="0">
                          <a:latin typeface="Times New Roman" pitchFamily="18" charset="0"/>
                          <a:cs typeface="Times New Roman" pitchFamily="18" charset="0"/>
                        </a:rPr>
                        <a:t>ZrCu+ITO_L</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60</a:t>
                      </a:r>
                      <a:endParaRPr lang="zh-TW" altLang="en-US" sz="1600" dirty="0">
                        <a:latin typeface="Times New Roman" pitchFamily="18" charset="0"/>
                        <a:cs typeface="Times New Roman" pitchFamily="18" charset="0"/>
                      </a:endParaRPr>
                    </a:p>
                  </a:txBody>
                  <a:tcPr anchor="ctr"/>
                </a:tc>
                <a:tc>
                  <a:txBody>
                    <a:bodyPr/>
                    <a:lstStyle/>
                    <a:p>
                      <a:pPr algn="ctr"/>
                      <a:r>
                        <a:rPr lang="en-US" altLang="zh-TW" sz="1600" dirty="0" smtClean="0">
                          <a:latin typeface="Times New Roman" pitchFamily="18" charset="0"/>
                          <a:cs typeface="Times New Roman" pitchFamily="18" charset="0"/>
                        </a:rPr>
                        <a:t>26 K</a:t>
                      </a:r>
                      <a:endParaRPr lang="zh-TW" altLang="en-US" sz="1600" dirty="0">
                        <a:latin typeface="Times New Roman" pitchFamily="18" charset="0"/>
                        <a:cs typeface="Times New Roman" pitchFamily="18" charset="0"/>
                      </a:endParaRPr>
                    </a:p>
                  </a:txBody>
                  <a:tcPr anchor="ctr"/>
                </a:tc>
                <a:tc>
                  <a:txBody>
                    <a:bodyPr/>
                    <a:lstStyle/>
                    <a:p>
                      <a:pPr algn="ctr"/>
                      <a:endParaRPr lang="zh-TW" altLang="en-US" sz="1600">
                        <a:latin typeface="Times New Roman" pitchFamily="18" charset="0"/>
                        <a:cs typeface="Times New Roman" pitchFamily="18" charset="0"/>
                      </a:endParaRPr>
                    </a:p>
                  </a:txBody>
                  <a:tcPr anchor="ctr"/>
                </a:tc>
                <a:tc>
                  <a:txBody>
                    <a:bodyPr/>
                    <a:lstStyle/>
                    <a:p>
                      <a:pPr algn="ctr"/>
                      <a:endParaRPr lang="zh-TW" altLang="en-US" sz="1600">
                        <a:latin typeface="Times New Roman" pitchFamily="18" charset="0"/>
                        <a:cs typeface="Times New Roman" pitchFamily="18" charset="0"/>
                      </a:endParaRPr>
                    </a:p>
                  </a:txBody>
                  <a:tcPr anchor="ctr"/>
                </a:tc>
                <a:tc>
                  <a:txBody>
                    <a:bodyPr/>
                    <a:lstStyle/>
                    <a:p>
                      <a:pPr algn="ctr"/>
                      <a:endParaRPr lang="zh-TW" altLang="en-US" sz="1600" dirty="0">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Summary</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p:txBody>
          <a:bodyPr>
            <a:normAutofit/>
          </a:bodyPr>
          <a:lstStyle/>
          <a:p>
            <a:r>
              <a:rPr lang="en-US" altLang="zh-TW" b="1" dirty="0" smtClean="0">
                <a:latin typeface="Times New Roman" pitchFamily="18" charset="0"/>
                <a:cs typeface="Times New Roman" pitchFamily="18" charset="0"/>
              </a:rPr>
              <a:t>The co-sputtering of Ag-Al and Ag-Ti alloys can not form the fully amorphous of silver matrix.</a:t>
            </a:r>
          </a:p>
          <a:p>
            <a:endParaRPr lang="en-US" altLang="zh-TW" sz="1600" dirty="0" smtClean="0">
              <a:latin typeface="Times New Roman" pitchFamily="18" charset="0"/>
              <a:cs typeface="Times New Roman" pitchFamily="18" charset="0"/>
            </a:endParaRPr>
          </a:p>
          <a:p>
            <a:r>
              <a:rPr lang="en-US" altLang="zh-TW" b="1" dirty="0" smtClean="0">
                <a:latin typeface="Times New Roman" pitchFamily="18" charset="0"/>
                <a:cs typeface="Times New Roman" pitchFamily="18" charset="0"/>
              </a:rPr>
              <a:t>The Ag metallic film showed the good transmittance and conductivity in the TCF of bi-layers and tri-layers structures.</a:t>
            </a:r>
          </a:p>
          <a:p>
            <a:endParaRPr lang="en-US" altLang="zh-TW" sz="1600" dirty="0" smtClean="0">
              <a:latin typeface="Times New Roman" pitchFamily="18" charset="0"/>
              <a:cs typeface="Times New Roman" pitchFamily="18" charset="0"/>
            </a:endParaRPr>
          </a:p>
          <a:p>
            <a:r>
              <a:rPr lang="en-US" altLang="zh-TW" b="1" dirty="0" smtClean="0">
                <a:latin typeface="Times New Roman" pitchFamily="18" charset="0"/>
                <a:cs typeface="Times New Roman" pitchFamily="18" charset="0"/>
              </a:rPr>
              <a:t>The co-sputtering Zr</a:t>
            </a:r>
            <a:r>
              <a:rPr lang="en-US" altLang="zh-TW" b="1" baseline="-25000" dirty="0" smtClean="0">
                <a:latin typeface="Times New Roman" pitchFamily="18" charset="0"/>
                <a:cs typeface="Times New Roman" pitchFamily="18" charset="0"/>
              </a:rPr>
              <a:t>54</a:t>
            </a:r>
            <a:r>
              <a:rPr lang="en-US" altLang="zh-TW" b="1" dirty="0" smtClean="0">
                <a:latin typeface="Times New Roman" pitchFamily="18" charset="0"/>
                <a:cs typeface="Times New Roman" pitchFamily="18" charset="0"/>
              </a:rPr>
              <a:t>Cu</a:t>
            </a:r>
            <a:r>
              <a:rPr lang="en-US" altLang="zh-TW" b="1" baseline="-25000" dirty="0" smtClean="0">
                <a:latin typeface="Times New Roman" pitchFamily="18" charset="0"/>
                <a:cs typeface="Times New Roman" pitchFamily="18" charset="0"/>
              </a:rPr>
              <a:t>46</a:t>
            </a:r>
            <a:r>
              <a:rPr lang="en-US" altLang="zh-TW" b="1" dirty="0" smtClean="0">
                <a:latin typeface="Times New Roman" pitchFamily="18" charset="0"/>
                <a:cs typeface="Times New Roman" pitchFamily="18" charset="0"/>
              </a:rPr>
              <a:t> amorphous film exhibited the better transmittance and conductivity than other co-sputtering </a:t>
            </a:r>
            <a:r>
              <a:rPr lang="en-US" altLang="zh-TW" b="1" dirty="0" err="1" smtClean="0">
                <a:latin typeface="Times New Roman" pitchFamily="18" charset="0"/>
                <a:cs typeface="Times New Roman" pitchFamily="18" charset="0"/>
              </a:rPr>
              <a:t>AgAl</a:t>
            </a:r>
            <a:r>
              <a:rPr lang="en-US" altLang="zh-TW" b="1" dirty="0" smtClean="0">
                <a:latin typeface="Times New Roman" pitchFamily="18" charset="0"/>
                <a:cs typeface="Times New Roman" pitchFamily="18" charset="0"/>
              </a:rPr>
              <a:t> and </a:t>
            </a:r>
            <a:r>
              <a:rPr lang="en-US" altLang="zh-TW" b="1" dirty="0" err="1" smtClean="0">
                <a:latin typeface="Times New Roman" pitchFamily="18" charset="0"/>
                <a:cs typeface="Times New Roman" pitchFamily="18" charset="0"/>
              </a:rPr>
              <a:t>AgTi</a:t>
            </a:r>
            <a:r>
              <a:rPr lang="en-US" altLang="zh-TW" b="1" dirty="0" smtClean="0">
                <a:latin typeface="Times New Roman" pitchFamily="18" charset="0"/>
                <a:cs typeface="Times New Roman" pitchFamily="18" charset="0"/>
              </a:rPr>
              <a:t> metallic films in the bi-layers TCF.</a:t>
            </a:r>
          </a:p>
          <a:p>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Summary</a:t>
            </a:r>
            <a:endParaRPr lang="zh-TW" altLang="en-US" dirty="0"/>
          </a:p>
        </p:txBody>
      </p:sp>
      <p:sp>
        <p:nvSpPr>
          <p:cNvPr id="3" name="內容版面配置區 2"/>
          <p:cNvSpPr>
            <a:spLocks noGrp="1"/>
          </p:cNvSpPr>
          <p:nvPr>
            <p:ph idx="1"/>
          </p:nvPr>
        </p:nvSpPr>
        <p:spPr/>
        <p:txBody>
          <a:bodyPr/>
          <a:lstStyle/>
          <a:p>
            <a:r>
              <a:rPr lang="en-US" altLang="zh-TW" b="1" dirty="0" smtClean="0">
                <a:latin typeface="Times New Roman" pitchFamily="18" charset="0"/>
                <a:cs typeface="Times New Roman" pitchFamily="18" charset="0"/>
              </a:rPr>
              <a:t>The higher power of sputtering should be avoided in order not to damage the surface of organic substrate during coating the first layer film.</a:t>
            </a:r>
          </a:p>
          <a:p>
            <a:endParaRPr lang="en-US" altLang="zh-TW" sz="1600" b="1" dirty="0" smtClean="0">
              <a:latin typeface="Times New Roman" pitchFamily="18" charset="0"/>
              <a:cs typeface="Times New Roman" pitchFamily="18" charset="0"/>
            </a:endParaRPr>
          </a:p>
          <a:p>
            <a:r>
              <a:rPr lang="en-US" altLang="zh-TW" b="1" dirty="0" smtClean="0">
                <a:latin typeface="Times New Roman" pitchFamily="18" charset="0"/>
                <a:cs typeface="Times New Roman" pitchFamily="18" charset="0"/>
              </a:rPr>
              <a:t>The Zr</a:t>
            </a:r>
            <a:r>
              <a:rPr lang="en-US" altLang="zh-TW" b="1" baseline="-25000" dirty="0" smtClean="0">
                <a:latin typeface="Times New Roman" pitchFamily="18" charset="0"/>
                <a:cs typeface="Times New Roman" pitchFamily="18" charset="0"/>
              </a:rPr>
              <a:t>50</a:t>
            </a:r>
            <a:r>
              <a:rPr lang="en-US" altLang="zh-TW" b="1" dirty="0" smtClean="0">
                <a:latin typeface="Times New Roman" pitchFamily="18" charset="0"/>
                <a:cs typeface="Times New Roman" pitchFamily="18" charset="0"/>
              </a:rPr>
              <a:t>Cu</a:t>
            </a:r>
            <a:r>
              <a:rPr lang="en-US" altLang="zh-TW" b="1" baseline="-25000" dirty="0" smtClean="0">
                <a:latin typeface="Times New Roman" pitchFamily="18" charset="0"/>
                <a:cs typeface="Times New Roman" pitchFamily="18" charset="0"/>
              </a:rPr>
              <a:t>50</a:t>
            </a:r>
            <a:r>
              <a:rPr lang="en-US" altLang="zh-TW" b="1" dirty="0" smtClean="0">
                <a:latin typeface="Times New Roman" pitchFamily="18" charset="0"/>
                <a:cs typeface="Times New Roman" pitchFamily="18" charset="0"/>
              </a:rPr>
              <a:t> amorphous film, using the </a:t>
            </a:r>
            <a:r>
              <a:rPr lang="en-US" altLang="zh-TW" b="1" dirty="0" err="1" smtClean="0">
                <a:latin typeface="Times New Roman" pitchFamily="18" charset="0"/>
                <a:cs typeface="Times New Roman" pitchFamily="18" charset="0"/>
              </a:rPr>
              <a:t>ZrCu</a:t>
            </a:r>
            <a:r>
              <a:rPr lang="en-US" altLang="zh-TW" b="1" dirty="0" smtClean="0">
                <a:latin typeface="Times New Roman" pitchFamily="18" charset="0"/>
                <a:cs typeface="Times New Roman" pitchFamily="18" charset="0"/>
              </a:rPr>
              <a:t> alloy target, could perform the best transmittance in the TCF of bi-layers structure</a:t>
            </a:r>
            <a:endParaRPr lang="zh-TW" alt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Future work and suggestion</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r>
              <a:rPr lang="en-US" altLang="zh-TW" b="1" dirty="0" smtClean="0">
                <a:latin typeface="Times New Roman" pitchFamily="18" charset="0"/>
                <a:cs typeface="Times New Roman" pitchFamily="18" charset="0"/>
              </a:rPr>
              <a:t>The Good parameters of sputtering ITO film should be further studied to make the film perform the superior transmittance and conductivity.</a:t>
            </a:r>
          </a:p>
          <a:p>
            <a:endParaRPr lang="en-US" altLang="zh-TW" sz="1600" b="1" dirty="0" smtClean="0">
              <a:latin typeface="Times New Roman" pitchFamily="18" charset="0"/>
              <a:cs typeface="Times New Roman" pitchFamily="18" charset="0"/>
            </a:endParaRPr>
          </a:p>
          <a:p>
            <a:r>
              <a:rPr lang="en-US" altLang="zh-TW" b="1" dirty="0" smtClean="0">
                <a:latin typeface="Times New Roman" pitchFamily="18" charset="0"/>
                <a:cs typeface="Times New Roman" pitchFamily="18" charset="0"/>
              </a:rPr>
              <a:t>The co-sputtering Ag-X films should be worthy to research based on pure science perspective.</a:t>
            </a:r>
          </a:p>
          <a:p>
            <a:endParaRPr lang="en-US" altLang="zh-TW" sz="1600" b="1" dirty="0" smtClean="0">
              <a:latin typeface="Times New Roman" pitchFamily="18" charset="0"/>
              <a:cs typeface="Times New Roman" pitchFamily="18" charset="0"/>
            </a:endParaRPr>
          </a:p>
          <a:p>
            <a:r>
              <a:rPr lang="en-US" altLang="zh-TW" b="1" dirty="0" smtClean="0">
                <a:latin typeface="Times New Roman" pitchFamily="18" charset="0"/>
                <a:cs typeface="Times New Roman" pitchFamily="18" charset="0"/>
              </a:rPr>
              <a:t>The evaporation or E-beam evaporation might be an appropriate processing route.</a:t>
            </a:r>
          </a:p>
          <a:p>
            <a:endParaRPr lang="en-US" altLang="zh-TW" sz="1600" b="1" dirty="0" smtClean="0">
              <a:latin typeface="Times New Roman" pitchFamily="18" charset="0"/>
              <a:cs typeface="Times New Roman" pitchFamily="18" charset="0"/>
            </a:endParaRPr>
          </a:p>
          <a:p>
            <a:r>
              <a:rPr lang="en-US" altLang="zh-TW" b="1" dirty="0" smtClean="0">
                <a:latin typeface="Times New Roman" pitchFamily="18" charset="0"/>
                <a:cs typeface="Times New Roman" pitchFamily="18" charset="0"/>
              </a:rPr>
              <a:t>The cycle bending and small curvature bending will </a:t>
            </a:r>
            <a:r>
              <a:rPr lang="en-US" altLang="zh-TW" b="1" smtClean="0">
                <a:latin typeface="Times New Roman" pitchFamily="18" charset="0"/>
                <a:cs typeface="Times New Roman" pitchFamily="18" charset="0"/>
              </a:rPr>
              <a:t>be conducted in ITRI</a:t>
            </a:r>
            <a:endParaRPr lang="zh-TW" alt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Acknowledgement</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I would like greatly acknowledge the help of S. Y. Sun in wet-etching, lift-off process, </a:t>
            </a:r>
            <a:r>
              <a:rPr lang="en-US" altLang="zh-TW" dirty="0" err="1" smtClean="0">
                <a:latin typeface="Times New Roman" pitchFamily="18" charset="0"/>
                <a:cs typeface="Times New Roman" pitchFamily="18" charset="0"/>
              </a:rPr>
              <a:t>nano</a:t>
            </a:r>
            <a:r>
              <a:rPr lang="en-US" altLang="zh-TW" dirty="0" smtClean="0">
                <a:latin typeface="Times New Roman" pitchFamily="18" charset="0"/>
                <a:cs typeface="Times New Roman" pitchFamily="18" charset="0"/>
              </a:rPr>
              <a:t>-indentation, sputtering, resistance measurement, and other miscellaneous things.</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I would also acknowledge the help of </a:t>
            </a:r>
            <a:r>
              <a:rPr lang="en-US" altLang="zh-TW" dirty="0" err="1" smtClean="0">
                <a:latin typeface="Times New Roman" pitchFamily="18" charset="0"/>
                <a:cs typeface="Times New Roman" pitchFamily="18" charset="0"/>
              </a:rPr>
              <a:t>Laiyen</a:t>
            </a:r>
            <a:r>
              <a:rPr lang="en-US" altLang="zh-TW" dirty="0" smtClean="0">
                <a:latin typeface="Times New Roman" pitchFamily="18" charset="0"/>
                <a:cs typeface="Times New Roman" pitchFamily="18" charset="0"/>
              </a:rPr>
              <a:t> in designing the mask pattern, lift-off process, and the help of H.M. Chen in lift-off process and wet-etching.</a:t>
            </a:r>
          </a:p>
          <a:p>
            <a:pPr>
              <a:buNone/>
            </a:pPr>
            <a:endParaRPr lang="en-US" altLang="zh-TW"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Transparent conductive film</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a:xfrm>
            <a:off x="457200" y="1500174"/>
            <a:ext cx="8229600" cy="5072098"/>
          </a:xfrm>
        </p:spPr>
        <p:txBody>
          <a:bodyPr>
            <a:normAutofit lnSpcReduction="10000"/>
          </a:bodyPr>
          <a:lstStyle/>
          <a:p>
            <a:r>
              <a:rPr lang="en-US" altLang="zh-TW" dirty="0" smtClean="0">
                <a:latin typeface="Times New Roman" pitchFamily="18" charset="0"/>
                <a:cs typeface="Times New Roman" pitchFamily="18" charset="0"/>
              </a:rPr>
              <a:t>What is the Transparent conductive film (TCF)?</a:t>
            </a:r>
          </a:p>
          <a:p>
            <a:pPr lvl="1">
              <a:buFont typeface="Wingdings" pitchFamily="2" charset="2"/>
              <a:buChar char="Ø"/>
            </a:pPr>
            <a:r>
              <a:rPr lang="en-US" altLang="zh-TW" dirty="0" smtClean="0">
                <a:latin typeface="Times New Roman" pitchFamily="18" charset="0"/>
                <a:cs typeface="Times New Roman" pitchFamily="18" charset="0"/>
              </a:rPr>
              <a:t>the films with the exclusive properties of good transparency for visible light and conductivity</a:t>
            </a:r>
          </a:p>
          <a:p>
            <a:pPr lvl="1">
              <a:buFont typeface="Wingdings" pitchFamily="2" charset="2"/>
              <a:buChar char="Ø"/>
            </a:pPr>
            <a:endParaRPr lang="en-US" altLang="zh-TW" dirty="0" smtClean="0">
              <a:latin typeface="Times New Roman" pitchFamily="18" charset="0"/>
              <a:cs typeface="Times New Roman" pitchFamily="18" charset="0"/>
            </a:endParaRPr>
          </a:p>
          <a:p>
            <a:pPr>
              <a:buFont typeface="Wingdings" pitchFamily="2" charset="2"/>
              <a:buChar char="l"/>
            </a:pPr>
            <a:r>
              <a:rPr lang="en-US" altLang="zh-TW" dirty="0" smtClean="0">
                <a:latin typeface="Times New Roman" pitchFamily="18" charset="0"/>
                <a:cs typeface="Times New Roman" pitchFamily="18" charset="0"/>
              </a:rPr>
              <a:t>How to manufacture this TCF?</a:t>
            </a:r>
          </a:p>
          <a:p>
            <a:pPr lvl="1">
              <a:buFont typeface="Wingdings" pitchFamily="2" charset="2"/>
              <a:buChar char="Ø"/>
            </a:pPr>
            <a:r>
              <a:rPr lang="en-US" altLang="zh-TW" dirty="0" smtClean="0">
                <a:latin typeface="Times New Roman" pitchFamily="18" charset="0"/>
                <a:cs typeface="Times New Roman" pitchFamily="18" charset="0"/>
              </a:rPr>
              <a:t>Generally, a transparent substrate (glass or polymer substrate) being coated some transparent conductive materials, such as Indium tin oxide(ITO), </a:t>
            </a:r>
            <a:r>
              <a:rPr lang="en-US" altLang="zh-TW" dirty="0" err="1" smtClean="0">
                <a:latin typeface="Times New Roman" pitchFamily="18" charset="0"/>
                <a:cs typeface="Times New Roman" pitchFamily="18" charset="0"/>
              </a:rPr>
              <a:t>ZnO</a:t>
            </a:r>
            <a:r>
              <a:rPr lang="en-US" altLang="zh-TW" dirty="0" smtClean="0">
                <a:latin typeface="Times New Roman" pitchFamily="18" charset="0"/>
                <a:cs typeface="Times New Roman" pitchFamily="18" charset="0"/>
              </a:rPr>
              <a:t>.</a:t>
            </a:r>
          </a:p>
          <a:p>
            <a:pPr>
              <a:buFont typeface="Wingdings" pitchFamily="2" charset="2"/>
              <a:buChar char="Ø"/>
            </a:pPr>
            <a:endParaRPr lang="en-US" altLang="zh-TW" dirty="0" smtClean="0">
              <a:latin typeface="Times New Roman" pitchFamily="18" charset="0"/>
              <a:cs typeface="Times New Roman" pitchFamily="18" charset="0"/>
            </a:endParaRPr>
          </a:p>
          <a:p>
            <a:pPr>
              <a:buFont typeface="Wingdings" pitchFamily="2" charset="2"/>
              <a:buChar char="l"/>
            </a:pPr>
            <a:r>
              <a:rPr lang="en-US" altLang="zh-TW" dirty="0" smtClean="0">
                <a:latin typeface="Times New Roman" pitchFamily="18" charset="0"/>
                <a:cs typeface="Times New Roman" pitchFamily="18" charset="0"/>
              </a:rPr>
              <a:t>Application of TCF:</a:t>
            </a:r>
          </a:p>
          <a:p>
            <a:pPr lvl="1">
              <a:buFont typeface="Wingdings" pitchFamily="2" charset="2"/>
              <a:buChar char="Ø"/>
            </a:pPr>
            <a:r>
              <a:rPr lang="en-US" altLang="zh-TW" dirty="0" smtClean="0">
                <a:latin typeface="Times New Roman" pitchFamily="18" charset="0"/>
                <a:cs typeface="Times New Roman" pitchFamily="18" charset="0"/>
              </a:rPr>
              <a:t>Flat-panel display, solar cells and electromagnetic shielding of CRTs used for video display terminals.</a:t>
            </a:r>
          </a:p>
          <a:p>
            <a:pPr>
              <a:buFont typeface="Wingdings" pitchFamily="2" charset="2"/>
              <a:buChar char="Ø"/>
            </a:pPr>
            <a:endParaRPr lang="en-US" altLang="zh-TW" dirty="0" smtClean="0">
              <a:latin typeface="Times New Roman" pitchFamily="18" charset="0"/>
              <a:cs typeface="Times New Roman" pitchFamily="18" charset="0"/>
            </a:endParaRPr>
          </a:p>
          <a:p>
            <a:pPr>
              <a:buFont typeface="Wingdings" pitchFamily="2" charset="2"/>
              <a:buChar char="Ø"/>
            </a:pP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Transparent conductive film</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latin typeface="Times New Roman" pitchFamily="18" charset="0"/>
                <a:cs typeface="Times New Roman" pitchFamily="18" charset="0"/>
              </a:rPr>
              <a:t>Difficult challenge: </a:t>
            </a:r>
          </a:p>
          <a:p>
            <a:pPr lvl="1">
              <a:buFont typeface="Wingdings" pitchFamily="2" charset="2"/>
              <a:buChar char="Ø"/>
            </a:pPr>
            <a:r>
              <a:rPr lang="en-US" altLang="zh-TW" dirty="0" smtClean="0">
                <a:latin typeface="Times New Roman" pitchFamily="18" charset="0"/>
                <a:cs typeface="Times New Roman" pitchFamily="18" charset="0"/>
              </a:rPr>
              <a:t>TCF coated on flexible substrate could maintain stable conductivity after high cycles bending or high curvature radius bending.</a:t>
            </a:r>
          </a:p>
          <a:p>
            <a:pPr lvl="1">
              <a:buFont typeface="Wingdings" pitchFamily="2" charset="2"/>
              <a:buChar char="Ø"/>
            </a:pPr>
            <a:endParaRPr lang="en-US" altLang="zh-TW" dirty="0" smtClean="0"/>
          </a:p>
          <a:p>
            <a:pPr lvl="1">
              <a:buFont typeface="Wingdings" pitchFamily="2" charset="2"/>
              <a:buChar char="Ø"/>
            </a:pPr>
            <a:endParaRPr lang="en-US" altLang="zh-TW" dirty="0" smtClean="0"/>
          </a:p>
          <a:p>
            <a:pPr lvl="1">
              <a:buFont typeface="Wingdings" pitchFamily="2" charset="2"/>
              <a:buChar char="Ø"/>
            </a:pPr>
            <a:endParaRPr lang="en-US" altLang="zh-TW" dirty="0" smtClean="0"/>
          </a:p>
          <a:p>
            <a:pPr lvl="1">
              <a:buFont typeface="Wingdings" pitchFamily="2" charset="2"/>
              <a:buChar char="Ø"/>
            </a:pPr>
            <a:endParaRPr lang="en-US" altLang="zh-TW" dirty="0" smtClean="0"/>
          </a:p>
          <a:p>
            <a:pPr lvl="1">
              <a:buFont typeface="Wingdings" pitchFamily="2" charset="2"/>
              <a:buChar char="Ø"/>
            </a:pPr>
            <a:endParaRPr lang="en-US" altLang="zh-TW" dirty="0" smtClean="0"/>
          </a:p>
          <a:p>
            <a:pPr lvl="1">
              <a:buFont typeface="Wingdings" pitchFamily="2" charset="2"/>
              <a:buChar char="Ø"/>
            </a:pPr>
            <a:endParaRPr lang="en-US" altLang="zh-TW" dirty="0" smtClean="0"/>
          </a:p>
          <a:p>
            <a:pPr>
              <a:buFont typeface="Wingdings" pitchFamily="2" charset="2"/>
              <a:buChar char="l"/>
            </a:pPr>
            <a:r>
              <a:rPr lang="en-US" altLang="zh-TW" dirty="0" smtClean="0">
                <a:latin typeface="Times New Roman" pitchFamily="18" charset="0"/>
                <a:cs typeface="Times New Roman" pitchFamily="18" charset="0"/>
              </a:rPr>
              <a:t>Purpose: fabricate a highly flexible TCF with a good reliability on conductivity</a:t>
            </a:r>
          </a:p>
          <a:p>
            <a:pPr lvl="1">
              <a:buFont typeface="Wingdings" pitchFamily="2" charset="2"/>
              <a:buChar char="Ø"/>
            </a:pPr>
            <a:endParaRPr lang="en-US" altLang="zh-TW" dirty="0" smtClean="0"/>
          </a:p>
          <a:p>
            <a:pPr lvl="1">
              <a:buFont typeface="Wingdings" pitchFamily="2" charset="2"/>
              <a:buChar char="Ø"/>
            </a:pPr>
            <a:endParaRPr lang="zh-TW" altLang="en-US" dirty="0"/>
          </a:p>
        </p:txBody>
      </p:sp>
      <p:pic>
        <p:nvPicPr>
          <p:cNvPr id="31747" name="Picture 3"/>
          <p:cNvPicPr>
            <a:picLocks noChangeAspect="1" noChangeArrowheads="1"/>
          </p:cNvPicPr>
          <p:nvPr/>
        </p:nvPicPr>
        <p:blipFill>
          <a:blip r:embed="rId3" cstate="screen"/>
          <a:srcRect/>
          <a:stretch>
            <a:fillRect/>
          </a:stretch>
        </p:blipFill>
        <p:spPr bwMode="auto">
          <a:xfrm rot="10800000">
            <a:off x="1142976" y="3143248"/>
            <a:ext cx="2071702" cy="1381135"/>
          </a:xfrm>
          <a:prstGeom prst="rect">
            <a:avLst/>
          </a:prstGeom>
          <a:noFill/>
          <a:ln w="9525">
            <a:noFill/>
            <a:miter lim="800000"/>
            <a:headEnd/>
            <a:tailEnd/>
          </a:ln>
        </p:spPr>
      </p:pic>
      <p:sp>
        <p:nvSpPr>
          <p:cNvPr id="6" name="橢圓 5"/>
          <p:cNvSpPr/>
          <p:nvPr/>
        </p:nvSpPr>
        <p:spPr>
          <a:xfrm>
            <a:off x="1714480" y="3214686"/>
            <a:ext cx="714380" cy="9286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488540" y="4572008"/>
            <a:ext cx="1511824" cy="523220"/>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ITO/PET bending </a:t>
            </a:r>
          </a:p>
          <a:p>
            <a:r>
              <a:rPr lang="en-US" altLang="zh-TW" sz="1400" dirty="0" smtClean="0">
                <a:latin typeface="Times New Roman" pitchFamily="18" charset="0"/>
                <a:cs typeface="Times New Roman" pitchFamily="18" charset="0"/>
              </a:rPr>
              <a:t>@ D &lt; 13 mm</a:t>
            </a:r>
            <a:endParaRPr lang="zh-TW" altLang="en-US" sz="1400" dirty="0">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4" cstate="screen"/>
          <a:srcRect/>
          <a:stretch>
            <a:fillRect/>
          </a:stretch>
        </p:blipFill>
        <p:spPr bwMode="auto">
          <a:xfrm>
            <a:off x="5286380" y="3000372"/>
            <a:ext cx="1879523" cy="1428760"/>
          </a:xfrm>
          <a:prstGeom prst="rect">
            <a:avLst/>
          </a:prstGeom>
          <a:noFill/>
          <a:ln w="9525">
            <a:noFill/>
            <a:miter lim="800000"/>
            <a:headEnd/>
            <a:tailEnd/>
          </a:ln>
        </p:spPr>
      </p:pic>
      <p:sp>
        <p:nvSpPr>
          <p:cNvPr id="8" name="文字方塊 7"/>
          <p:cNvSpPr txBox="1"/>
          <p:nvPr/>
        </p:nvSpPr>
        <p:spPr>
          <a:xfrm>
            <a:off x="4645827" y="4548854"/>
            <a:ext cx="3498073" cy="523220"/>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Normalized resistance change after repeated</a:t>
            </a:r>
          </a:p>
          <a:p>
            <a:r>
              <a:rPr lang="en-US" altLang="zh-TW" sz="1400" dirty="0" smtClean="0">
                <a:latin typeface="Times New Roman" pitchFamily="18" charset="0"/>
                <a:cs typeface="Times New Roman" pitchFamily="18" charset="0"/>
              </a:rPr>
              <a:t>Bending as a function of the number of cycles</a:t>
            </a:r>
            <a:endParaRPr lang="zh-TW" altLang="en-US" sz="1400" dirty="0">
              <a:latin typeface="Times New Roman" pitchFamily="18" charset="0"/>
              <a:cs typeface="Times New Roman" pitchFamily="18" charset="0"/>
            </a:endParaRPr>
          </a:p>
        </p:txBody>
      </p:sp>
      <p:sp>
        <p:nvSpPr>
          <p:cNvPr id="9" name="文字方塊 8"/>
          <p:cNvSpPr txBox="1"/>
          <p:nvPr/>
        </p:nvSpPr>
        <p:spPr>
          <a:xfrm>
            <a:off x="4444963" y="5072074"/>
            <a:ext cx="3913251" cy="307777"/>
          </a:xfrm>
          <a:prstGeom prst="rect">
            <a:avLst/>
          </a:prstGeom>
          <a:noFill/>
          <a:ln>
            <a:solidFill>
              <a:srgbClr val="FF0000"/>
            </a:solidFill>
          </a:ln>
        </p:spPr>
        <p:txBody>
          <a:bodyPr wrap="none" rtlCol="0">
            <a:spAutoFit/>
          </a:bodyPr>
          <a:lstStyle/>
          <a:p>
            <a:r>
              <a:rPr lang="en-US" altLang="zh-TW" sz="1400" dirty="0" smtClean="0">
                <a:latin typeface="Times New Roman" pitchFamily="18" charset="0"/>
                <a:cs typeface="Times New Roman" pitchFamily="18" charset="0"/>
              </a:rPr>
              <a:t>Standard:  normalized resistance change rate &lt; 10%</a:t>
            </a:r>
            <a:endParaRPr lang="zh-TW" alt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Experimental methods</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p:txBody>
          <a:bodyPr>
            <a:normAutofit lnSpcReduction="10000"/>
          </a:bodyPr>
          <a:lstStyle/>
          <a:p>
            <a:r>
              <a:rPr lang="en-US" altLang="zh-TW" dirty="0" smtClean="0">
                <a:latin typeface="Times New Roman" pitchFamily="18" charset="0"/>
                <a:cs typeface="Times New Roman" pitchFamily="18" charset="0"/>
              </a:rPr>
              <a:t>TCF structures:</a:t>
            </a:r>
          </a:p>
          <a:p>
            <a:endParaRPr lang="en-US" altLang="zh-TW" dirty="0" smtClean="0"/>
          </a:p>
          <a:p>
            <a:endParaRPr lang="en-US" altLang="zh-TW" dirty="0" smtClean="0"/>
          </a:p>
          <a:p>
            <a:endParaRPr lang="en-US" altLang="zh-TW" dirty="0" smtClean="0"/>
          </a:p>
          <a:p>
            <a:endParaRPr lang="en-US" altLang="zh-TW" dirty="0" smtClean="0"/>
          </a:p>
          <a:p>
            <a:r>
              <a:rPr lang="en-US" altLang="zh-TW" dirty="0" smtClean="0">
                <a:latin typeface="Times New Roman" pitchFamily="18" charset="0"/>
                <a:cs typeface="Times New Roman" pitchFamily="18" charset="0"/>
              </a:rPr>
              <a:t>Metal layer:</a:t>
            </a:r>
          </a:p>
          <a:p>
            <a:pPr lvl="1">
              <a:buFont typeface="Wingdings" pitchFamily="2" charset="2"/>
              <a:buChar char="Ø"/>
            </a:pPr>
            <a:r>
              <a:rPr lang="en-US" altLang="zh-TW" dirty="0" smtClean="0">
                <a:latin typeface="Times New Roman" pitchFamily="18" charset="0"/>
                <a:cs typeface="Times New Roman" pitchFamily="18" charset="0"/>
              </a:rPr>
              <a:t>Pure Ag</a:t>
            </a:r>
          </a:p>
          <a:p>
            <a:pPr lvl="1">
              <a:buFont typeface="Wingdings" pitchFamily="2" charset="2"/>
              <a:buChar char="Ø"/>
            </a:pPr>
            <a:r>
              <a:rPr lang="en-US" altLang="zh-TW" dirty="0" smtClean="0">
                <a:latin typeface="Times New Roman" pitchFamily="18" charset="0"/>
                <a:cs typeface="Times New Roman" pitchFamily="18" charset="0"/>
              </a:rPr>
              <a:t>Co-sputter Ag-Al</a:t>
            </a:r>
          </a:p>
          <a:p>
            <a:pPr lvl="1">
              <a:buFont typeface="Wingdings" pitchFamily="2" charset="2"/>
              <a:buChar char="Ø"/>
            </a:pPr>
            <a:r>
              <a:rPr lang="en-US" altLang="zh-TW" dirty="0" smtClean="0">
                <a:latin typeface="Times New Roman" pitchFamily="18" charset="0"/>
                <a:cs typeface="Times New Roman" pitchFamily="18" charset="0"/>
              </a:rPr>
              <a:t>Co-sputter Ag-Ti</a:t>
            </a:r>
          </a:p>
          <a:p>
            <a:pPr lvl="1">
              <a:buFont typeface="Wingdings" pitchFamily="2" charset="2"/>
              <a:buChar char="Ø"/>
            </a:pPr>
            <a:r>
              <a:rPr lang="en-US" altLang="zh-TW" dirty="0" smtClean="0">
                <a:latin typeface="Times New Roman" pitchFamily="18" charset="0"/>
                <a:cs typeface="Times New Roman" pitchFamily="18" charset="0"/>
              </a:rPr>
              <a:t>Co-sputter Cu-</a:t>
            </a:r>
            <a:r>
              <a:rPr lang="en-US" altLang="zh-TW" dirty="0" err="1" smtClean="0">
                <a:latin typeface="Times New Roman" pitchFamily="18" charset="0"/>
                <a:cs typeface="Times New Roman" pitchFamily="18" charset="0"/>
              </a:rPr>
              <a:t>Zr</a:t>
            </a:r>
            <a:endParaRPr lang="en-US" altLang="zh-TW" dirty="0" smtClean="0">
              <a:latin typeface="Times New Roman" pitchFamily="18" charset="0"/>
              <a:cs typeface="Times New Roman" pitchFamily="18" charset="0"/>
            </a:endParaRPr>
          </a:p>
          <a:p>
            <a:pPr lvl="1">
              <a:buFont typeface="Wingdings" pitchFamily="2" charset="2"/>
              <a:buChar char="Ø"/>
            </a:pPr>
            <a:r>
              <a:rPr lang="en-US" altLang="zh-TW" dirty="0" smtClean="0">
                <a:latin typeface="Times New Roman" pitchFamily="18" charset="0"/>
                <a:cs typeface="Times New Roman" pitchFamily="18" charset="0"/>
              </a:rPr>
              <a:t>Alloy target: Cu</a:t>
            </a:r>
            <a:r>
              <a:rPr lang="en-US" altLang="zh-TW" baseline="-25000" dirty="0" smtClean="0">
                <a:latin typeface="Times New Roman" pitchFamily="18" charset="0"/>
                <a:cs typeface="Times New Roman" pitchFamily="18" charset="0"/>
              </a:rPr>
              <a:t>50</a:t>
            </a:r>
            <a:r>
              <a:rPr lang="en-US" altLang="zh-TW" dirty="0" smtClean="0">
                <a:latin typeface="Times New Roman" pitchFamily="18" charset="0"/>
                <a:cs typeface="Times New Roman" pitchFamily="18" charset="0"/>
              </a:rPr>
              <a:t>Zr</a:t>
            </a:r>
            <a:r>
              <a:rPr lang="en-US" altLang="zh-TW" baseline="-25000" dirty="0" smtClean="0">
                <a:latin typeface="Times New Roman" pitchFamily="18" charset="0"/>
                <a:cs typeface="Times New Roman" pitchFamily="18" charset="0"/>
              </a:rPr>
              <a:t>50</a:t>
            </a:r>
            <a:endParaRPr lang="zh-TW" altLang="en-US" baseline="-25000" dirty="0">
              <a:latin typeface="Times New Roman" pitchFamily="18" charset="0"/>
              <a:cs typeface="Times New Roman" pitchFamily="18" charset="0"/>
            </a:endParaRPr>
          </a:p>
        </p:txBody>
      </p:sp>
      <p:grpSp>
        <p:nvGrpSpPr>
          <p:cNvPr id="31746" name="Group 2"/>
          <p:cNvGrpSpPr>
            <a:grpSpLocks/>
          </p:cNvGrpSpPr>
          <p:nvPr/>
        </p:nvGrpSpPr>
        <p:grpSpPr bwMode="auto">
          <a:xfrm>
            <a:off x="857224" y="2143116"/>
            <a:ext cx="3452813" cy="1200150"/>
            <a:chOff x="2755" y="2216"/>
            <a:chExt cx="5438" cy="1888"/>
          </a:xfrm>
        </p:grpSpPr>
        <p:sp>
          <p:nvSpPr>
            <p:cNvPr id="31747" name="Rectangle 3"/>
            <p:cNvSpPr>
              <a:spLocks noChangeArrowheads="1"/>
            </p:cNvSpPr>
            <p:nvPr/>
          </p:nvSpPr>
          <p:spPr bwMode="auto">
            <a:xfrm>
              <a:off x="2755" y="3237"/>
              <a:ext cx="5438" cy="867"/>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endParaRPr lang="zh-TW" altLang="en-US"/>
            </a:p>
          </p:txBody>
        </p:sp>
        <p:sp>
          <p:nvSpPr>
            <p:cNvPr id="31748" name="Text Box 4"/>
            <p:cNvSpPr txBox="1">
              <a:spLocks noChangeArrowheads="1"/>
            </p:cNvSpPr>
            <p:nvPr/>
          </p:nvSpPr>
          <p:spPr bwMode="auto">
            <a:xfrm>
              <a:off x="3104" y="3404"/>
              <a:ext cx="4726"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PET substrate, 125 </a:t>
              </a:r>
              <a:r>
                <a:rPr kumimoji="1" lang="en-US" altLang="zh-TW" sz="1200" b="0" i="0" u="none" strike="noStrike" cap="none" normalizeH="0" baseline="0" dirty="0" smtClean="0">
                  <a:ln>
                    <a:noFill/>
                  </a:ln>
                  <a:solidFill>
                    <a:schemeClr val="tx1"/>
                  </a:solidFill>
                  <a:effectLst/>
                  <a:latin typeface="Symbol" pitchFamily="18" charset="2"/>
                  <a:ea typeface="新細明體" pitchFamily="18" charset="-120"/>
                  <a:cs typeface="新細明體" pitchFamily="18" charset="-120"/>
                </a:rPr>
                <a:t>m</a:t>
              </a: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m</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31749" name="Rectangle 5"/>
            <p:cNvSpPr>
              <a:spLocks noChangeArrowheads="1"/>
            </p:cNvSpPr>
            <p:nvPr/>
          </p:nvSpPr>
          <p:spPr bwMode="auto">
            <a:xfrm>
              <a:off x="2755" y="2803"/>
              <a:ext cx="5438" cy="434"/>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endParaRPr lang="zh-TW" altLang="en-US"/>
            </a:p>
          </p:txBody>
        </p:sp>
        <p:sp>
          <p:nvSpPr>
            <p:cNvPr id="31750" name="Text Box 6"/>
            <p:cNvSpPr txBox="1">
              <a:spLocks noChangeArrowheads="1"/>
            </p:cNvSpPr>
            <p:nvPr/>
          </p:nvSpPr>
          <p:spPr bwMode="auto">
            <a:xfrm>
              <a:off x="2979" y="2803"/>
              <a:ext cx="4977"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Calibri" pitchFamily="34" charset="0"/>
                  <a:ea typeface="新細明體" pitchFamily="18" charset="-120"/>
                  <a:cs typeface="新細明體" pitchFamily="18" charset="-120"/>
                </a:rPr>
                <a:t>Metal layer(Ag, or Amorphous metal, &lt; 10 nm)</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1751" name="Rectangle 7"/>
            <p:cNvSpPr>
              <a:spLocks noChangeArrowheads="1"/>
            </p:cNvSpPr>
            <p:nvPr/>
          </p:nvSpPr>
          <p:spPr bwMode="auto">
            <a:xfrm>
              <a:off x="2755" y="2216"/>
              <a:ext cx="5438" cy="587"/>
            </a:xfrm>
            <a:prstGeom prst="rect">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zh-TW" altLang="en-US"/>
            </a:p>
          </p:txBody>
        </p:sp>
        <p:sp>
          <p:nvSpPr>
            <p:cNvPr id="31752" name="Text Box 8"/>
            <p:cNvSpPr txBox="1">
              <a:spLocks noChangeArrowheads="1"/>
            </p:cNvSpPr>
            <p:nvPr/>
          </p:nvSpPr>
          <p:spPr bwMode="auto">
            <a:xfrm>
              <a:off x="3314" y="2216"/>
              <a:ext cx="4027" cy="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ITO film (oxide film, ~30 nm)</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grpSp>
        <p:nvGrpSpPr>
          <p:cNvPr id="31753" name="Group 9"/>
          <p:cNvGrpSpPr>
            <a:grpSpLocks/>
          </p:cNvGrpSpPr>
          <p:nvPr/>
        </p:nvGrpSpPr>
        <p:grpSpPr bwMode="auto">
          <a:xfrm>
            <a:off x="5000628" y="1928802"/>
            <a:ext cx="3454400" cy="1622425"/>
            <a:chOff x="2755" y="5717"/>
            <a:chExt cx="5440" cy="2556"/>
          </a:xfrm>
        </p:grpSpPr>
        <p:sp>
          <p:nvSpPr>
            <p:cNvPr id="31754" name="Rectangle 10"/>
            <p:cNvSpPr>
              <a:spLocks noChangeArrowheads="1"/>
            </p:cNvSpPr>
            <p:nvPr/>
          </p:nvSpPr>
          <p:spPr bwMode="auto">
            <a:xfrm>
              <a:off x="2755" y="6304"/>
              <a:ext cx="5438" cy="434"/>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endParaRPr lang="zh-TW" altLang="en-US"/>
            </a:p>
          </p:txBody>
        </p:sp>
        <p:sp>
          <p:nvSpPr>
            <p:cNvPr id="31755" name="Text Box 11"/>
            <p:cNvSpPr txBox="1">
              <a:spLocks noChangeArrowheads="1"/>
            </p:cNvSpPr>
            <p:nvPr/>
          </p:nvSpPr>
          <p:spPr bwMode="auto">
            <a:xfrm>
              <a:off x="2979" y="6304"/>
              <a:ext cx="4977"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Calibri" pitchFamily="34" charset="0"/>
                  <a:ea typeface="新細明體" pitchFamily="18" charset="-120"/>
                  <a:cs typeface="新細明體" pitchFamily="18" charset="-120"/>
                </a:rPr>
                <a:t>Metal layer(Ag, or Amorphous metal, &lt; 10 nm)</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grpSp>
          <p:nvGrpSpPr>
            <p:cNvPr id="31756" name="Group 12"/>
            <p:cNvGrpSpPr>
              <a:grpSpLocks/>
            </p:cNvGrpSpPr>
            <p:nvPr/>
          </p:nvGrpSpPr>
          <p:grpSpPr bwMode="auto">
            <a:xfrm>
              <a:off x="2755" y="5717"/>
              <a:ext cx="5438" cy="587"/>
              <a:chOff x="2755" y="5717"/>
              <a:chExt cx="5438" cy="587"/>
            </a:xfrm>
          </p:grpSpPr>
          <p:sp>
            <p:nvSpPr>
              <p:cNvPr id="31757" name="Rectangle 13"/>
              <p:cNvSpPr>
                <a:spLocks noChangeArrowheads="1"/>
              </p:cNvSpPr>
              <p:nvPr/>
            </p:nvSpPr>
            <p:spPr bwMode="auto">
              <a:xfrm>
                <a:off x="2755" y="5717"/>
                <a:ext cx="5438" cy="587"/>
              </a:xfrm>
              <a:prstGeom prst="rect">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zh-TW" altLang="en-US"/>
              </a:p>
            </p:txBody>
          </p:sp>
          <p:sp>
            <p:nvSpPr>
              <p:cNvPr id="31758" name="Text Box 14"/>
              <p:cNvSpPr txBox="1">
                <a:spLocks noChangeArrowheads="1"/>
              </p:cNvSpPr>
              <p:nvPr/>
            </p:nvSpPr>
            <p:spPr bwMode="auto">
              <a:xfrm>
                <a:off x="3314" y="5717"/>
                <a:ext cx="4027" cy="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ITO film (oxide film, ~30 nm)</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grpSp>
          <p:nvGrpSpPr>
            <p:cNvPr id="31759" name="Group 15"/>
            <p:cNvGrpSpPr>
              <a:grpSpLocks/>
            </p:cNvGrpSpPr>
            <p:nvPr/>
          </p:nvGrpSpPr>
          <p:grpSpPr bwMode="auto">
            <a:xfrm>
              <a:off x="2757" y="6769"/>
              <a:ext cx="5438" cy="587"/>
              <a:chOff x="2755" y="5717"/>
              <a:chExt cx="5438" cy="587"/>
            </a:xfrm>
          </p:grpSpPr>
          <p:sp>
            <p:nvSpPr>
              <p:cNvPr id="31760" name="Rectangle 16"/>
              <p:cNvSpPr>
                <a:spLocks noChangeArrowheads="1"/>
              </p:cNvSpPr>
              <p:nvPr/>
            </p:nvSpPr>
            <p:spPr bwMode="auto">
              <a:xfrm>
                <a:off x="2755" y="5717"/>
                <a:ext cx="5438" cy="587"/>
              </a:xfrm>
              <a:prstGeom prst="rect">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zh-TW" altLang="en-US"/>
              </a:p>
            </p:txBody>
          </p:sp>
          <p:sp>
            <p:nvSpPr>
              <p:cNvPr id="31761" name="Text Box 17"/>
              <p:cNvSpPr txBox="1">
                <a:spLocks noChangeArrowheads="1"/>
              </p:cNvSpPr>
              <p:nvPr/>
            </p:nvSpPr>
            <p:spPr bwMode="auto">
              <a:xfrm>
                <a:off x="3314" y="5717"/>
                <a:ext cx="4027" cy="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ITO or </a:t>
                </a:r>
                <a:r>
                  <a:rPr kumimoji="1" lang="en-US" altLang="zh-TW" sz="1200" b="0" i="0" u="none" strike="noStrike" cap="none" normalizeH="0" baseline="0" dirty="0" err="1" smtClean="0">
                    <a:ln>
                      <a:noFill/>
                    </a:ln>
                    <a:solidFill>
                      <a:schemeClr val="tx1"/>
                    </a:solidFill>
                    <a:effectLst/>
                    <a:latin typeface="Calibri" pitchFamily="34" charset="0"/>
                    <a:ea typeface="新細明體" pitchFamily="18" charset="-120"/>
                    <a:cs typeface="新細明體" pitchFamily="18" charset="-120"/>
                  </a:rPr>
                  <a:t>ZnO</a:t>
                </a: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 film (oxide film, ~30 nm)</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sp>
          <p:nvSpPr>
            <p:cNvPr id="31762" name="Rectangle 18"/>
            <p:cNvSpPr>
              <a:spLocks noChangeArrowheads="1"/>
            </p:cNvSpPr>
            <p:nvPr/>
          </p:nvSpPr>
          <p:spPr bwMode="auto">
            <a:xfrm>
              <a:off x="2757" y="7406"/>
              <a:ext cx="5438" cy="867"/>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endParaRPr lang="zh-TW" altLang="en-US"/>
            </a:p>
          </p:txBody>
        </p:sp>
        <p:sp>
          <p:nvSpPr>
            <p:cNvPr id="31763" name="Text Box 19"/>
            <p:cNvSpPr txBox="1">
              <a:spLocks noChangeArrowheads="1"/>
            </p:cNvSpPr>
            <p:nvPr/>
          </p:nvSpPr>
          <p:spPr bwMode="auto">
            <a:xfrm>
              <a:off x="3106" y="7573"/>
              <a:ext cx="4726"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PET substrate, 125 </a:t>
              </a:r>
              <a:r>
                <a:rPr kumimoji="1" lang="en-US" altLang="zh-TW" sz="1200" b="0" i="0" u="none" strike="noStrike" cap="none" normalizeH="0" baseline="0" dirty="0" smtClean="0">
                  <a:ln>
                    <a:noFill/>
                  </a:ln>
                  <a:solidFill>
                    <a:schemeClr val="tx1"/>
                  </a:solidFill>
                  <a:effectLst/>
                  <a:latin typeface="Symbol" pitchFamily="18" charset="2"/>
                  <a:ea typeface="新細明體" pitchFamily="18" charset="-120"/>
                  <a:cs typeface="新細明體" pitchFamily="18" charset="-120"/>
                </a:rPr>
                <a:t>m</a:t>
              </a: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m</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sp>
        <p:nvSpPr>
          <p:cNvPr id="22" name="矩形 21"/>
          <p:cNvSpPr/>
          <p:nvPr/>
        </p:nvSpPr>
        <p:spPr>
          <a:xfrm>
            <a:off x="1672245" y="3357562"/>
            <a:ext cx="1899623" cy="369332"/>
          </a:xfrm>
          <a:prstGeom prst="rect">
            <a:avLst/>
          </a:prstGeom>
        </p:spPr>
        <p:txBody>
          <a:bodyPr wrap="none">
            <a:spAutoFit/>
          </a:bodyPr>
          <a:lstStyle/>
          <a:p>
            <a:r>
              <a:rPr lang="en-US" altLang="zh-TW" dirty="0" smtClean="0"/>
              <a:t>Bi-layer structure</a:t>
            </a:r>
            <a:endParaRPr lang="zh-TW" altLang="en-US" dirty="0"/>
          </a:p>
        </p:txBody>
      </p:sp>
      <p:sp>
        <p:nvSpPr>
          <p:cNvPr id="23" name="矩形 22"/>
          <p:cNvSpPr/>
          <p:nvPr/>
        </p:nvSpPr>
        <p:spPr>
          <a:xfrm>
            <a:off x="5857884" y="3631172"/>
            <a:ext cx="1977464" cy="369332"/>
          </a:xfrm>
          <a:prstGeom prst="rect">
            <a:avLst/>
          </a:prstGeom>
        </p:spPr>
        <p:txBody>
          <a:bodyPr wrap="none">
            <a:spAutoFit/>
          </a:bodyPr>
          <a:lstStyle/>
          <a:p>
            <a:r>
              <a:rPr lang="en-US" altLang="zh-TW" dirty="0" smtClean="0"/>
              <a:t>Tri-layer structure</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Experimental methods</a:t>
            </a:r>
            <a:endParaRPr lang="zh-TW" altLang="en-US" dirty="0"/>
          </a:p>
        </p:txBody>
      </p:sp>
      <p:sp>
        <p:nvSpPr>
          <p:cNvPr id="3" name="內容版面配置區 2"/>
          <p:cNvSpPr>
            <a:spLocks noGrp="1"/>
          </p:cNvSpPr>
          <p:nvPr>
            <p:ph idx="1"/>
          </p:nvPr>
        </p:nvSpPr>
        <p:spPr/>
        <p:txBody>
          <a:bodyPr>
            <a:normAutofit fontScale="92500" lnSpcReduction="20000"/>
          </a:bodyPr>
          <a:lstStyle/>
          <a:p>
            <a:pPr>
              <a:buFont typeface="Wingdings" pitchFamily="2" charset="2"/>
              <a:buChar char="l"/>
            </a:pPr>
            <a:r>
              <a:rPr lang="en-US" altLang="zh-TW" dirty="0" smtClean="0">
                <a:latin typeface="Times New Roman" pitchFamily="18" charset="0"/>
                <a:cs typeface="Times New Roman" pitchFamily="18" charset="0"/>
              </a:rPr>
              <a:t>Transmittance and reflectivity measurement:</a:t>
            </a:r>
          </a:p>
          <a:p>
            <a:pPr lvl="1">
              <a:buFont typeface="Wingdings" pitchFamily="2" charset="2"/>
              <a:buChar char="Ø"/>
            </a:pPr>
            <a:r>
              <a:rPr lang="en-US" altLang="zh-TW" sz="1600" dirty="0" smtClean="0">
                <a:latin typeface="Times New Roman" pitchFamily="18" charset="0"/>
                <a:cs typeface="Times New Roman" pitchFamily="18" charset="0"/>
              </a:rPr>
              <a:t>Instrument: N &amp; K analyzer</a:t>
            </a:r>
          </a:p>
          <a:p>
            <a:pPr lvl="1">
              <a:buFont typeface="Wingdings" pitchFamily="2" charset="2"/>
              <a:buChar char="Ø"/>
            </a:pPr>
            <a:r>
              <a:rPr lang="en-US" altLang="zh-TW" sz="1600" dirty="0" smtClean="0">
                <a:latin typeface="Times New Roman" pitchFamily="18" charset="0"/>
                <a:cs typeface="Times New Roman" pitchFamily="18" charset="0"/>
              </a:rPr>
              <a:t>Wavelength:</a:t>
            </a:r>
          </a:p>
          <a:p>
            <a:pPr lvl="1">
              <a:buNone/>
            </a:pPr>
            <a:r>
              <a:rPr lang="en-US" altLang="zh-TW" sz="1600" dirty="0" smtClean="0">
                <a:latin typeface="Times New Roman" pitchFamily="18" charset="0"/>
                <a:cs typeface="Times New Roman" pitchFamily="18" charset="0"/>
              </a:rPr>
              <a:t>    Deep ultraviolet-visible-</a:t>
            </a:r>
          </a:p>
          <a:p>
            <a:pPr lvl="1">
              <a:buNone/>
            </a:pPr>
            <a:r>
              <a:rPr lang="en-US" altLang="zh-TW" sz="1600" dirty="0" smtClean="0">
                <a:latin typeface="Times New Roman" pitchFamily="18" charset="0"/>
                <a:cs typeface="Times New Roman" pitchFamily="18" charset="0"/>
              </a:rPr>
              <a:t>    near infrared, 190 -1000 nm,</a:t>
            </a:r>
          </a:p>
          <a:p>
            <a:pPr lvl="1">
              <a:buNone/>
            </a:pPr>
            <a:r>
              <a:rPr lang="en-US" altLang="zh-TW" sz="1600" dirty="0" smtClean="0">
                <a:latin typeface="Times New Roman" pitchFamily="18" charset="0"/>
                <a:cs typeface="Times New Roman" pitchFamily="18" charset="0"/>
              </a:rPr>
              <a:t>    1 nm intervals</a:t>
            </a:r>
          </a:p>
          <a:p>
            <a:pPr>
              <a:buFont typeface="Wingdings" pitchFamily="2" charset="2"/>
              <a:buChar char="l"/>
            </a:pPr>
            <a:endParaRPr lang="en-US" altLang="zh-TW" sz="1600" dirty="0" smtClean="0">
              <a:latin typeface="Times New Roman" pitchFamily="18" charset="0"/>
              <a:cs typeface="Times New Roman" pitchFamily="18" charset="0"/>
            </a:endParaRPr>
          </a:p>
          <a:p>
            <a:pPr>
              <a:buFont typeface="Wingdings" pitchFamily="2" charset="2"/>
              <a:buChar char="l"/>
            </a:pPr>
            <a:r>
              <a:rPr lang="en-US" altLang="zh-TW" dirty="0" smtClean="0">
                <a:latin typeface="Times New Roman" pitchFamily="18" charset="0"/>
                <a:cs typeface="Times New Roman" pitchFamily="18" charset="0"/>
              </a:rPr>
              <a:t>Film thickness measurement:</a:t>
            </a:r>
          </a:p>
          <a:p>
            <a:pPr lvl="1">
              <a:buFont typeface="Wingdings" pitchFamily="2" charset="2"/>
              <a:buChar char="Ø"/>
            </a:pPr>
            <a:r>
              <a:rPr lang="en-US" altLang="zh-TW" sz="1600" dirty="0" smtClean="0">
                <a:latin typeface="Times New Roman" pitchFamily="18" charset="0"/>
                <a:cs typeface="Times New Roman" pitchFamily="18" charset="0"/>
              </a:rPr>
              <a:t>Instrument: 3D alpha-step </a:t>
            </a:r>
            <a:r>
              <a:rPr lang="en-US" altLang="zh-TW" sz="1600" dirty="0" err="1" smtClean="0">
                <a:latin typeface="Times New Roman" pitchFamily="18" charset="0"/>
                <a:cs typeface="Times New Roman" pitchFamily="18" charset="0"/>
              </a:rPr>
              <a:t>profilometer</a:t>
            </a:r>
            <a:endParaRPr lang="en-US" altLang="zh-TW" sz="1600" dirty="0" smtClean="0">
              <a:latin typeface="Times New Roman" pitchFamily="18" charset="0"/>
              <a:cs typeface="Times New Roman" pitchFamily="18" charset="0"/>
            </a:endParaRPr>
          </a:p>
          <a:p>
            <a:pPr lvl="1">
              <a:buFont typeface="Wingdings" pitchFamily="2" charset="2"/>
              <a:buChar char="Ø"/>
            </a:pPr>
            <a:endParaRPr lang="en-US" altLang="zh-TW" sz="1600" dirty="0" smtClean="0">
              <a:latin typeface="Times New Roman" pitchFamily="18" charset="0"/>
              <a:cs typeface="Times New Roman" pitchFamily="18" charset="0"/>
            </a:endParaRPr>
          </a:p>
          <a:p>
            <a:pPr>
              <a:buFont typeface="Wingdings" pitchFamily="2" charset="2"/>
              <a:buChar char="l"/>
            </a:pPr>
            <a:r>
              <a:rPr lang="en-US" altLang="zh-TW" dirty="0" smtClean="0">
                <a:latin typeface="Times New Roman" pitchFamily="18" charset="0"/>
                <a:cs typeface="Times New Roman" pitchFamily="18" charset="0"/>
              </a:rPr>
              <a:t>Sheet resistance measurement:</a:t>
            </a:r>
          </a:p>
          <a:p>
            <a:pPr lvl="1">
              <a:buFont typeface="Wingdings" pitchFamily="2" charset="2"/>
              <a:buChar char="Ø"/>
            </a:pPr>
            <a:r>
              <a:rPr lang="en-US" altLang="zh-TW" sz="1600" dirty="0" smtClean="0">
                <a:latin typeface="Times New Roman" pitchFamily="18" charset="0"/>
                <a:cs typeface="Times New Roman" pitchFamily="18" charset="0"/>
              </a:rPr>
              <a:t>Four point probe</a:t>
            </a:r>
          </a:p>
          <a:p>
            <a:pPr lvl="1">
              <a:buFont typeface="Wingdings" pitchFamily="2" charset="2"/>
              <a:buChar char="Ø"/>
            </a:pPr>
            <a:endParaRPr lang="en-US" altLang="zh-TW" sz="1600" dirty="0" smtClean="0">
              <a:latin typeface="Times New Roman" pitchFamily="18" charset="0"/>
              <a:cs typeface="Times New Roman" pitchFamily="18" charset="0"/>
            </a:endParaRPr>
          </a:p>
          <a:p>
            <a:pPr>
              <a:buFont typeface="Wingdings" pitchFamily="2" charset="2"/>
              <a:buChar char="l"/>
            </a:pPr>
            <a:r>
              <a:rPr lang="en-US" altLang="zh-TW" dirty="0" smtClean="0">
                <a:latin typeface="Times New Roman" pitchFamily="18" charset="0"/>
                <a:cs typeface="Times New Roman" pitchFamily="18" charset="0"/>
              </a:rPr>
              <a:t>Element analysis: SEM 6400 EDS</a:t>
            </a:r>
          </a:p>
          <a:p>
            <a:pPr>
              <a:buFont typeface="Wingdings" pitchFamily="2" charset="2"/>
              <a:buChar char="l"/>
            </a:pPr>
            <a:endParaRPr lang="en-US" altLang="zh-TW" sz="1700" dirty="0" smtClean="0">
              <a:latin typeface="Times New Roman" pitchFamily="18" charset="0"/>
              <a:cs typeface="Times New Roman" pitchFamily="18" charset="0"/>
            </a:endParaRPr>
          </a:p>
          <a:p>
            <a:pPr>
              <a:buFont typeface="Wingdings" pitchFamily="2" charset="2"/>
              <a:buChar char="l"/>
            </a:pPr>
            <a:r>
              <a:rPr lang="en-US" altLang="zh-TW" dirty="0" smtClean="0">
                <a:latin typeface="Times New Roman" pitchFamily="18" charset="0"/>
                <a:cs typeface="Times New Roman" pitchFamily="18" charset="0"/>
              </a:rPr>
              <a:t>Crystalline structure examination:</a:t>
            </a:r>
          </a:p>
          <a:p>
            <a:pPr lvl="1">
              <a:buFont typeface="Wingdings" pitchFamily="2" charset="2"/>
              <a:buChar char="Ø"/>
            </a:pPr>
            <a:r>
              <a:rPr lang="en-US" altLang="zh-TW" dirty="0" smtClean="0">
                <a:latin typeface="Times New Roman" pitchFamily="18" charset="0"/>
                <a:cs typeface="Times New Roman" pitchFamily="18" charset="0"/>
              </a:rPr>
              <a:t> </a:t>
            </a:r>
            <a:r>
              <a:rPr lang="en-US" altLang="zh-TW" sz="1600" dirty="0" smtClean="0">
                <a:latin typeface="Times New Roman" pitchFamily="18" charset="0"/>
                <a:cs typeface="Times New Roman" pitchFamily="18" charset="0"/>
              </a:rPr>
              <a:t>X-ray diffraction, SIEMENS D5000</a:t>
            </a:r>
          </a:p>
          <a:p>
            <a:pPr>
              <a:buFont typeface="Wingdings" pitchFamily="2" charset="2"/>
              <a:buChar char="l"/>
            </a:pPr>
            <a:endParaRPr lang="en-US" altLang="zh-TW" dirty="0" smtClean="0">
              <a:latin typeface="Times New Roman" pitchFamily="18" charset="0"/>
              <a:cs typeface="Times New Roman" pitchFamily="18" charset="0"/>
            </a:endParaRPr>
          </a:p>
          <a:p>
            <a:pPr>
              <a:buFont typeface="Wingdings" pitchFamily="2" charset="2"/>
              <a:buChar char="l"/>
            </a:pPr>
            <a:endParaRPr lang="zh-TW" altLang="en-US" dirty="0">
              <a:latin typeface="Times New Roman" pitchFamily="18" charset="0"/>
              <a:cs typeface="Times New Roman" pitchFamily="18" charset="0"/>
            </a:endParaRPr>
          </a:p>
        </p:txBody>
      </p:sp>
      <p:pic>
        <p:nvPicPr>
          <p:cNvPr id="60418" name="Picture 2" descr="http://140.117.32.239/ncfweb/facilities/96_2.files/image003.jpg"/>
          <p:cNvPicPr>
            <a:picLocks noChangeAspect="1" noChangeArrowheads="1"/>
          </p:cNvPicPr>
          <p:nvPr/>
        </p:nvPicPr>
        <p:blipFill>
          <a:blip r:embed="rId3" cstate="screen"/>
          <a:srcRect/>
          <a:stretch>
            <a:fillRect/>
          </a:stretch>
        </p:blipFill>
        <p:spPr bwMode="auto">
          <a:xfrm>
            <a:off x="5000628" y="1928802"/>
            <a:ext cx="2571768" cy="1599385"/>
          </a:xfrm>
          <a:prstGeom prst="rect">
            <a:avLst/>
          </a:prstGeom>
          <a:noFill/>
        </p:spPr>
      </p:pic>
      <p:pic>
        <p:nvPicPr>
          <p:cNvPr id="60419" name="Picture 3"/>
          <p:cNvPicPr>
            <a:picLocks noChangeAspect="1" noChangeArrowheads="1"/>
          </p:cNvPicPr>
          <p:nvPr/>
        </p:nvPicPr>
        <p:blipFill>
          <a:blip r:embed="rId4" cstate="screen"/>
          <a:srcRect/>
          <a:stretch>
            <a:fillRect/>
          </a:stretch>
        </p:blipFill>
        <p:spPr bwMode="auto">
          <a:xfrm>
            <a:off x="5715008" y="3857628"/>
            <a:ext cx="2165387"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Experimental flow chart</a:t>
            </a:r>
            <a:endParaRPr lang="zh-TW" altLang="en-US" b="1" dirty="0">
              <a:latin typeface="Times New Roman" pitchFamily="18" charset="0"/>
              <a:cs typeface="Times New Roman" pitchFamily="18" charset="0"/>
            </a:endParaRPr>
          </a:p>
        </p:txBody>
      </p:sp>
      <p:sp>
        <p:nvSpPr>
          <p:cNvPr id="4" name="流程圖: 程序 3"/>
          <p:cNvSpPr/>
          <p:nvPr/>
        </p:nvSpPr>
        <p:spPr>
          <a:xfrm>
            <a:off x="2285984" y="1285860"/>
            <a:ext cx="4572032" cy="10715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US" altLang="zh-TW" dirty="0" smtClean="0">
                <a:latin typeface="Times New Roman" pitchFamily="18" charset="0"/>
                <a:cs typeface="Times New Roman" pitchFamily="18" charset="0"/>
              </a:rPr>
              <a:t>Alloy design, </a:t>
            </a:r>
          </a:p>
          <a:p>
            <a:pPr algn="ctr"/>
            <a:r>
              <a:rPr lang="en-US" altLang="zh-TW" dirty="0" smtClean="0">
                <a:latin typeface="Times New Roman" pitchFamily="18" charset="0"/>
                <a:cs typeface="Times New Roman" pitchFamily="18" charset="0"/>
              </a:rPr>
              <a:t>By adjusting  the parameters of </a:t>
            </a:r>
          </a:p>
          <a:p>
            <a:pPr algn="ctr"/>
            <a:r>
              <a:rPr lang="en-US" altLang="zh-TW" dirty="0" smtClean="0">
                <a:latin typeface="Times New Roman" pitchFamily="18" charset="0"/>
                <a:cs typeface="Times New Roman" pitchFamily="18" charset="0"/>
              </a:rPr>
              <a:t>co-sputtering, such as power,  metal materials.</a:t>
            </a:r>
          </a:p>
          <a:p>
            <a:pPr algn="ctr"/>
            <a:endParaRPr lang="zh-TW" altLang="en-US" dirty="0"/>
          </a:p>
        </p:txBody>
      </p:sp>
      <p:sp>
        <p:nvSpPr>
          <p:cNvPr id="5" name="流程圖: 程序 4"/>
          <p:cNvSpPr/>
          <p:nvPr/>
        </p:nvSpPr>
        <p:spPr>
          <a:xfrm>
            <a:off x="1071538" y="2786058"/>
            <a:ext cx="1714512"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Symbol" pitchFamily="18" charset="2"/>
              </a:rPr>
              <a:t>a</a:t>
            </a:r>
            <a:r>
              <a:rPr lang="en-US" altLang="zh-TW" dirty="0" smtClean="0"/>
              <a:t>-step</a:t>
            </a:r>
            <a:endParaRPr lang="zh-TW" altLang="en-US" dirty="0"/>
          </a:p>
        </p:txBody>
      </p:sp>
      <p:sp>
        <p:nvSpPr>
          <p:cNvPr id="6" name="流程圖: 程序 5"/>
          <p:cNvSpPr/>
          <p:nvPr/>
        </p:nvSpPr>
        <p:spPr>
          <a:xfrm>
            <a:off x="3717942" y="2772410"/>
            <a:ext cx="1714512"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EDS</a:t>
            </a:r>
            <a:endParaRPr lang="zh-TW" altLang="en-US" dirty="0"/>
          </a:p>
        </p:txBody>
      </p:sp>
      <p:sp>
        <p:nvSpPr>
          <p:cNvPr id="7" name="流程圖: 程序 6"/>
          <p:cNvSpPr/>
          <p:nvPr/>
        </p:nvSpPr>
        <p:spPr>
          <a:xfrm>
            <a:off x="6286512" y="2758762"/>
            <a:ext cx="2241874" cy="64294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XRD </a:t>
            </a:r>
            <a:endParaRPr lang="zh-TW" altLang="en-US" dirty="0"/>
          </a:p>
        </p:txBody>
      </p:sp>
      <p:cxnSp>
        <p:nvCxnSpPr>
          <p:cNvPr id="9" name="直線單箭頭接點 8"/>
          <p:cNvCxnSpPr>
            <a:stCxn id="4" idx="2"/>
            <a:endCxn id="5" idx="0"/>
          </p:cNvCxnSpPr>
          <p:nvPr/>
        </p:nvCxnSpPr>
        <p:spPr>
          <a:xfrm rot="5400000">
            <a:off x="3036083" y="1250141"/>
            <a:ext cx="428628" cy="264320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4" idx="2"/>
            <a:endCxn id="6" idx="0"/>
          </p:cNvCxnSpPr>
          <p:nvPr/>
        </p:nvCxnSpPr>
        <p:spPr>
          <a:xfrm rot="16200000" flipH="1">
            <a:off x="4366109" y="2563321"/>
            <a:ext cx="414980" cy="319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4" idx="2"/>
            <a:endCxn id="7" idx="0"/>
          </p:cNvCxnSpPr>
          <p:nvPr/>
        </p:nvCxnSpPr>
        <p:spPr>
          <a:xfrm rot="16200000" flipH="1">
            <a:off x="5789058" y="1140371"/>
            <a:ext cx="401332" cy="283544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流程圖: 程序 13"/>
          <p:cNvSpPr/>
          <p:nvPr/>
        </p:nvSpPr>
        <p:spPr>
          <a:xfrm>
            <a:off x="2612680" y="3857628"/>
            <a:ext cx="3929090"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Bi-layers and Tri-layers deposition</a:t>
            </a:r>
            <a:endParaRPr lang="zh-TW" altLang="en-US" dirty="0"/>
          </a:p>
        </p:txBody>
      </p:sp>
      <p:cxnSp>
        <p:nvCxnSpPr>
          <p:cNvPr id="16" name="直線單箭頭接點 15"/>
          <p:cNvCxnSpPr>
            <a:stCxn id="5" idx="2"/>
            <a:endCxn id="14" idx="0"/>
          </p:cNvCxnSpPr>
          <p:nvPr/>
        </p:nvCxnSpPr>
        <p:spPr>
          <a:xfrm rot="16200000" flipH="1">
            <a:off x="3002976" y="2283379"/>
            <a:ext cx="500066" cy="264843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6" idx="2"/>
            <a:endCxn id="14" idx="0"/>
          </p:cNvCxnSpPr>
          <p:nvPr/>
        </p:nvCxnSpPr>
        <p:spPr>
          <a:xfrm rot="16200000" flipH="1">
            <a:off x="4319354" y="3599757"/>
            <a:ext cx="513714" cy="202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a:stCxn id="7" idx="2"/>
            <a:endCxn id="14" idx="0"/>
          </p:cNvCxnSpPr>
          <p:nvPr/>
        </p:nvCxnSpPr>
        <p:spPr>
          <a:xfrm rot="5400000">
            <a:off x="5764375" y="2214554"/>
            <a:ext cx="455924" cy="283022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1" name="流程圖: 程序 20"/>
          <p:cNvSpPr/>
          <p:nvPr/>
        </p:nvSpPr>
        <p:spPr>
          <a:xfrm>
            <a:off x="2602230" y="4799970"/>
            <a:ext cx="1643074" cy="5000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Times New Roman" pitchFamily="18" charset="0"/>
                <a:cs typeface="Times New Roman" pitchFamily="18" charset="0"/>
              </a:rPr>
              <a:t>N &amp; K</a:t>
            </a:r>
            <a:endParaRPr lang="zh-TW" altLang="en-US" dirty="0">
              <a:latin typeface="Times New Roman" pitchFamily="18" charset="0"/>
              <a:cs typeface="Times New Roman" pitchFamily="18" charset="0"/>
            </a:endParaRPr>
          </a:p>
        </p:txBody>
      </p:sp>
      <p:sp>
        <p:nvSpPr>
          <p:cNvPr id="22" name="流程圖: 程序 21"/>
          <p:cNvSpPr/>
          <p:nvPr/>
        </p:nvSpPr>
        <p:spPr>
          <a:xfrm>
            <a:off x="4929190" y="4799970"/>
            <a:ext cx="1643074" cy="5000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Four point probe</a:t>
            </a:r>
            <a:endParaRPr lang="zh-TW" altLang="en-US" dirty="0"/>
          </a:p>
        </p:txBody>
      </p:sp>
      <p:cxnSp>
        <p:nvCxnSpPr>
          <p:cNvPr id="30" name="直線單箭頭接點 29"/>
          <p:cNvCxnSpPr>
            <a:stCxn id="14" idx="2"/>
            <a:endCxn id="21" idx="0"/>
          </p:cNvCxnSpPr>
          <p:nvPr/>
        </p:nvCxnSpPr>
        <p:spPr>
          <a:xfrm rot="5400000">
            <a:off x="3815077" y="4037822"/>
            <a:ext cx="370838" cy="115345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14" idx="2"/>
            <a:endCxn id="22" idx="0"/>
          </p:cNvCxnSpPr>
          <p:nvPr/>
        </p:nvCxnSpPr>
        <p:spPr>
          <a:xfrm rot="16200000" flipH="1">
            <a:off x="4978557" y="4027800"/>
            <a:ext cx="370838" cy="117350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3" name="流程圖: 決策 32"/>
          <p:cNvSpPr/>
          <p:nvPr/>
        </p:nvSpPr>
        <p:spPr>
          <a:xfrm>
            <a:off x="2918476" y="5500702"/>
            <a:ext cx="3368036" cy="100013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Times New Roman" pitchFamily="18" charset="0"/>
                <a:cs typeface="Times New Roman" pitchFamily="18" charset="0"/>
              </a:rPr>
              <a:t>Evaluation, analysis and modification</a:t>
            </a:r>
            <a:endParaRPr lang="zh-TW" altLang="en-US" dirty="0">
              <a:latin typeface="Times New Roman" pitchFamily="18" charset="0"/>
              <a:cs typeface="Times New Roman" pitchFamily="18" charset="0"/>
            </a:endParaRPr>
          </a:p>
        </p:txBody>
      </p:sp>
      <p:cxnSp>
        <p:nvCxnSpPr>
          <p:cNvPr id="37" name="直線單箭頭接點 36"/>
          <p:cNvCxnSpPr>
            <a:stCxn id="21" idx="2"/>
          </p:cNvCxnSpPr>
          <p:nvPr/>
        </p:nvCxnSpPr>
        <p:spPr>
          <a:xfrm rot="16200000" flipH="1">
            <a:off x="3397484" y="5326318"/>
            <a:ext cx="414980" cy="36241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stCxn id="22" idx="2"/>
          </p:cNvCxnSpPr>
          <p:nvPr/>
        </p:nvCxnSpPr>
        <p:spPr>
          <a:xfrm rot="5400000">
            <a:off x="5311064" y="5203915"/>
            <a:ext cx="343542" cy="53578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stCxn id="33" idx="2"/>
          </p:cNvCxnSpPr>
          <p:nvPr/>
        </p:nvCxnSpPr>
        <p:spPr>
          <a:xfrm rot="16200000" flipH="1">
            <a:off x="4494494" y="6607148"/>
            <a:ext cx="2160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8" name="直線接點 47"/>
          <p:cNvCxnSpPr>
            <a:stCxn id="33" idx="1"/>
          </p:cNvCxnSpPr>
          <p:nvPr/>
        </p:nvCxnSpPr>
        <p:spPr>
          <a:xfrm rot="10800000">
            <a:off x="642910" y="6000768"/>
            <a:ext cx="227556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0" name="圖案 49"/>
          <p:cNvCxnSpPr>
            <a:endCxn id="4" idx="1"/>
          </p:cNvCxnSpPr>
          <p:nvPr/>
        </p:nvCxnSpPr>
        <p:spPr>
          <a:xfrm rot="5400000" flipH="1" flipV="1">
            <a:off x="-625114" y="3089670"/>
            <a:ext cx="4179123" cy="1643074"/>
          </a:xfrm>
          <a:prstGeom prst="bentConnector2">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Results</a:t>
            </a:r>
            <a:endParaRPr lang="zh-TW" altLang="en-US" b="1" dirty="0">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r>
              <a:rPr lang="en-US" altLang="zh-TW" dirty="0" smtClean="0"/>
              <a:t>Phase diagrams of Ag-Al and Ag-Ti systems</a:t>
            </a:r>
            <a:endParaRPr lang="zh-TW" altLang="en-US" dirty="0"/>
          </a:p>
        </p:txBody>
      </p:sp>
      <p:pic>
        <p:nvPicPr>
          <p:cNvPr id="4" name="圖片 3" descr="Ag-Al.jpg"/>
          <p:cNvPicPr>
            <a:picLocks noChangeAspect="1"/>
          </p:cNvPicPr>
          <p:nvPr/>
        </p:nvPicPr>
        <p:blipFill>
          <a:blip r:embed="rId3" cstate="screen">
            <a:lum bright="-10000" contrast="20000"/>
          </a:blip>
          <a:stretch>
            <a:fillRect/>
          </a:stretch>
        </p:blipFill>
        <p:spPr>
          <a:xfrm>
            <a:off x="214279" y="2285988"/>
            <a:ext cx="4106228" cy="3398996"/>
          </a:xfrm>
          <a:prstGeom prst="rect">
            <a:avLst/>
          </a:prstGeom>
        </p:spPr>
      </p:pic>
      <p:pic>
        <p:nvPicPr>
          <p:cNvPr id="5" name="圖片 4" descr="Ti-Ag.jpg"/>
          <p:cNvPicPr>
            <a:picLocks noChangeAspect="1"/>
          </p:cNvPicPr>
          <p:nvPr/>
        </p:nvPicPr>
        <p:blipFill>
          <a:blip r:embed="rId4" cstate="screen">
            <a:lum bright="-10000" contrast="20000"/>
          </a:blip>
          <a:stretch>
            <a:fillRect/>
          </a:stretch>
        </p:blipFill>
        <p:spPr>
          <a:xfrm>
            <a:off x="4714876" y="2285992"/>
            <a:ext cx="4063365" cy="3420428"/>
          </a:xfrm>
          <a:prstGeom prst="rect">
            <a:avLst/>
          </a:prstGeom>
        </p:spPr>
      </p:pic>
      <p:sp>
        <p:nvSpPr>
          <p:cNvPr id="6" name="文字方塊 5"/>
          <p:cNvSpPr txBox="1"/>
          <p:nvPr/>
        </p:nvSpPr>
        <p:spPr>
          <a:xfrm>
            <a:off x="1857356" y="6000768"/>
            <a:ext cx="1497013" cy="369332"/>
          </a:xfrm>
          <a:prstGeom prst="rect">
            <a:avLst/>
          </a:prstGeom>
          <a:noFill/>
        </p:spPr>
        <p:txBody>
          <a:bodyPr wrap="none" rtlCol="0">
            <a:spAutoFit/>
          </a:bodyPr>
          <a:lstStyle/>
          <a:p>
            <a:r>
              <a:rPr lang="en-US" altLang="zh-TW" dirty="0" smtClean="0"/>
              <a:t>Ag-Al system</a:t>
            </a:r>
            <a:endParaRPr lang="zh-TW" altLang="en-US" dirty="0"/>
          </a:p>
        </p:txBody>
      </p:sp>
      <p:sp>
        <p:nvSpPr>
          <p:cNvPr id="7" name="文字方塊 6"/>
          <p:cNvSpPr txBox="1"/>
          <p:nvPr/>
        </p:nvSpPr>
        <p:spPr>
          <a:xfrm>
            <a:off x="6075383" y="6000768"/>
            <a:ext cx="1484189" cy="369332"/>
          </a:xfrm>
          <a:prstGeom prst="rect">
            <a:avLst/>
          </a:prstGeom>
          <a:noFill/>
        </p:spPr>
        <p:txBody>
          <a:bodyPr wrap="none" rtlCol="0">
            <a:spAutoFit/>
          </a:bodyPr>
          <a:lstStyle/>
          <a:p>
            <a:r>
              <a:rPr lang="en-US" altLang="zh-TW" dirty="0" smtClean="0"/>
              <a:t>Ag-Ti system</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pPr algn="ctr"/>
            <a:r>
              <a:rPr lang="en-US" altLang="zh-TW" b="1" dirty="0" smtClean="0">
                <a:latin typeface="Times New Roman" pitchFamily="18" charset="0"/>
                <a:cs typeface="Times New Roman" pitchFamily="18" charset="0"/>
              </a:rPr>
              <a:t>Results</a:t>
            </a:r>
            <a:endParaRPr lang="zh-TW" altLang="en-US" dirty="0"/>
          </a:p>
        </p:txBody>
      </p:sp>
      <p:sp>
        <p:nvSpPr>
          <p:cNvPr id="5" name="內容版面配置區 4"/>
          <p:cNvSpPr>
            <a:spLocks noGrp="1"/>
          </p:cNvSpPr>
          <p:nvPr>
            <p:ph idx="1"/>
          </p:nvPr>
        </p:nvSpPr>
        <p:spPr/>
        <p:txBody>
          <a:bodyPr/>
          <a:lstStyle/>
          <a:p>
            <a:r>
              <a:rPr lang="en-US" altLang="zh-TW" dirty="0" smtClean="0"/>
              <a:t>Ag-Al system</a:t>
            </a:r>
            <a:endParaRPr lang="zh-TW" altLang="en-US" dirty="0"/>
          </a:p>
        </p:txBody>
      </p:sp>
      <p:pic>
        <p:nvPicPr>
          <p:cNvPr id="6" name="圖片 5" descr="C:\Users\ChingJen\AppData\Local\Microsoft\Windows\Temporary Internet Files\Content.Word\Ag80Al20.jpg"/>
          <p:cNvPicPr/>
          <p:nvPr/>
        </p:nvPicPr>
        <p:blipFill>
          <a:blip r:embed="rId3" cstate="screen"/>
          <a:srcRect/>
          <a:stretch>
            <a:fillRect/>
          </a:stretch>
        </p:blipFill>
        <p:spPr bwMode="auto">
          <a:xfrm>
            <a:off x="428596" y="2071678"/>
            <a:ext cx="2490788" cy="1857375"/>
          </a:xfrm>
          <a:prstGeom prst="rect">
            <a:avLst/>
          </a:prstGeom>
          <a:noFill/>
          <a:ln w="9525">
            <a:noFill/>
            <a:miter lim="800000"/>
            <a:headEnd/>
            <a:tailEnd/>
          </a:ln>
        </p:spPr>
      </p:pic>
      <p:pic>
        <p:nvPicPr>
          <p:cNvPr id="7" name="圖片 6" descr="C:\Users\ChingJen\AppData\Local\Microsoft\Windows\Temporary Internet Files\Content.Word\Al29Ag71.jpg"/>
          <p:cNvPicPr/>
          <p:nvPr/>
        </p:nvPicPr>
        <p:blipFill>
          <a:blip r:embed="rId4" cstate="screen"/>
          <a:srcRect/>
          <a:stretch>
            <a:fillRect/>
          </a:stretch>
        </p:blipFill>
        <p:spPr bwMode="auto">
          <a:xfrm>
            <a:off x="3428992" y="2071678"/>
            <a:ext cx="2495550" cy="1895475"/>
          </a:xfrm>
          <a:prstGeom prst="rect">
            <a:avLst/>
          </a:prstGeom>
          <a:noFill/>
          <a:ln w="9525">
            <a:noFill/>
            <a:miter lim="800000"/>
            <a:headEnd/>
            <a:tailEnd/>
          </a:ln>
        </p:spPr>
      </p:pic>
      <p:pic>
        <p:nvPicPr>
          <p:cNvPr id="8" name="圖片 7" descr="C:\Users\ChingJen\AppData\Local\Microsoft\Windows\Temporary Internet Files\Content.Word\Ag67Al33-eds.jpg"/>
          <p:cNvPicPr/>
          <p:nvPr/>
        </p:nvPicPr>
        <p:blipFill>
          <a:blip r:embed="rId5" cstate="screen">
            <a:lum bright="-30000" contrast="30000"/>
          </a:blip>
          <a:srcRect/>
          <a:stretch>
            <a:fillRect/>
          </a:stretch>
        </p:blipFill>
        <p:spPr bwMode="auto">
          <a:xfrm>
            <a:off x="6438930" y="2071678"/>
            <a:ext cx="2490788" cy="1866900"/>
          </a:xfrm>
          <a:prstGeom prst="rect">
            <a:avLst/>
          </a:prstGeom>
          <a:noFill/>
          <a:ln w="9525">
            <a:noFill/>
            <a:miter lim="800000"/>
            <a:headEnd/>
            <a:tailEnd/>
          </a:ln>
        </p:spPr>
      </p:pic>
      <p:pic>
        <p:nvPicPr>
          <p:cNvPr id="9" name="圖片 8" descr="C:\Users\ChingJen\AppData\Local\Microsoft\Windows\Temporary Internet Files\Content.Word\Ag57Al43-eds.jpg"/>
          <p:cNvPicPr/>
          <p:nvPr/>
        </p:nvPicPr>
        <p:blipFill>
          <a:blip r:embed="rId6" cstate="screen">
            <a:lum bright="-20000" contrast="30000"/>
          </a:blip>
          <a:srcRect/>
          <a:stretch>
            <a:fillRect/>
          </a:stretch>
        </p:blipFill>
        <p:spPr bwMode="auto">
          <a:xfrm>
            <a:off x="428596" y="4462483"/>
            <a:ext cx="2500313" cy="1895475"/>
          </a:xfrm>
          <a:prstGeom prst="rect">
            <a:avLst/>
          </a:prstGeom>
          <a:noFill/>
          <a:ln w="9525">
            <a:noFill/>
            <a:miter lim="800000"/>
            <a:headEnd/>
            <a:tailEnd/>
          </a:ln>
        </p:spPr>
      </p:pic>
      <p:pic>
        <p:nvPicPr>
          <p:cNvPr id="10" name="圖片 9" descr="C:\Users\ChingJen\AppData\Local\Microsoft\Windows\Temporary Internet Files\Content.Word\Ag47Al53-sem3.jpg"/>
          <p:cNvPicPr/>
          <p:nvPr/>
        </p:nvPicPr>
        <p:blipFill>
          <a:blip r:embed="rId7" cstate="screen"/>
          <a:srcRect/>
          <a:stretch>
            <a:fillRect/>
          </a:stretch>
        </p:blipFill>
        <p:spPr bwMode="auto">
          <a:xfrm>
            <a:off x="3500430" y="4500570"/>
            <a:ext cx="2490788" cy="1862138"/>
          </a:xfrm>
          <a:prstGeom prst="rect">
            <a:avLst/>
          </a:prstGeom>
          <a:noFill/>
          <a:ln w="9525">
            <a:noFill/>
            <a:miter lim="800000"/>
            <a:headEnd/>
            <a:tailEnd/>
          </a:ln>
        </p:spPr>
      </p:pic>
      <p:pic>
        <p:nvPicPr>
          <p:cNvPr id="11" name="圖片 10" descr="C:\Users\ChingJen\AppData\Local\Microsoft\Windows\Temporary Internet Files\Content.Word\Ag30Al70-sem.jpg"/>
          <p:cNvPicPr/>
          <p:nvPr/>
        </p:nvPicPr>
        <p:blipFill>
          <a:blip r:embed="rId8" cstate="screen"/>
          <a:srcRect/>
          <a:stretch>
            <a:fillRect/>
          </a:stretch>
        </p:blipFill>
        <p:spPr bwMode="auto">
          <a:xfrm>
            <a:off x="6438930" y="4505345"/>
            <a:ext cx="2490788" cy="1852613"/>
          </a:xfrm>
          <a:prstGeom prst="rect">
            <a:avLst/>
          </a:prstGeom>
          <a:noFill/>
          <a:ln w="9525">
            <a:noFill/>
            <a:miter lim="800000"/>
            <a:headEnd/>
            <a:tailEnd/>
          </a:ln>
        </p:spPr>
      </p:pic>
      <p:sp>
        <p:nvSpPr>
          <p:cNvPr id="12" name="文字方塊 11"/>
          <p:cNvSpPr txBox="1"/>
          <p:nvPr/>
        </p:nvSpPr>
        <p:spPr>
          <a:xfrm>
            <a:off x="1142976" y="3929066"/>
            <a:ext cx="821059" cy="307777"/>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Ag</a:t>
            </a:r>
            <a:r>
              <a:rPr lang="en-US" altLang="zh-TW" sz="1400" baseline="-25000" dirty="0" smtClean="0">
                <a:latin typeface="Times New Roman" pitchFamily="18" charset="0"/>
                <a:cs typeface="Times New Roman" pitchFamily="18" charset="0"/>
              </a:rPr>
              <a:t>80</a:t>
            </a:r>
            <a:r>
              <a:rPr lang="en-US" altLang="zh-TW" sz="1400" dirty="0" smtClean="0">
                <a:latin typeface="Times New Roman" pitchFamily="18" charset="0"/>
                <a:cs typeface="Times New Roman" pitchFamily="18" charset="0"/>
              </a:rPr>
              <a:t>Al</a:t>
            </a:r>
            <a:r>
              <a:rPr lang="en-US" altLang="zh-TW" sz="1400" baseline="-25000" dirty="0" smtClean="0">
                <a:latin typeface="Times New Roman" pitchFamily="18" charset="0"/>
                <a:cs typeface="Times New Roman" pitchFamily="18" charset="0"/>
              </a:rPr>
              <a:t>20</a:t>
            </a:r>
            <a:endParaRPr lang="zh-TW" altLang="en-US" sz="1400" baseline="-25000" dirty="0">
              <a:latin typeface="Times New Roman" pitchFamily="18" charset="0"/>
              <a:cs typeface="Times New Roman" pitchFamily="18" charset="0"/>
            </a:endParaRPr>
          </a:p>
        </p:txBody>
      </p:sp>
      <p:sp>
        <p:nvSpPr>
          <p:cNvPr id="13" name="文字方塊 12"/>
          <p:cNvSpPr txBox="1"/>
          <p:nvPr/>
        </p:nvSpPr>
        <p:spPr>
          <a:xfrm>
            <a:off x="4214810" y="3929066"/>
            <a:ext cx="821059" cy="307777"/>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Ag</a:t>
            </a:r>
            <a:r>
              <a:rPr lang="en-US" altLang="zh-TW" sz="1400" baseline="-25000" dirty="0" smtClean="0">
                <a:latin typeface="Times New Roman" pitchFamily="18" charset="0"/>
                <a:cs typeface="Times New Roman" pitchFamily="18" charset="0"/>
              </a:rPr>
              <a:t>71</a:t>
            </a:r>
            <a:r>
              <a:rPr lang="en-US" altLang="zh-TW" sz="1400" dirty="0" smtClean="0">
                <a:latin typeface="Times New Roman" pitchFamily="18" charset="0"/>
                <a:cs typeface="Times New Roman" pitchFamily="18" charset="0"/>
              </a:rPr>
              <a:t>Al</a:t>
            </a:r>
            <a:r>
              <a:rPr lang="en-US" altLang="zh-TW" sz="1400" baseline="-25000" dirty="0" smtClean="0">
                <a:latin typeface="Times New Roman" pitchFamily="18" charset="0"/>
                <a:cs typeface="Times New Roman" pitchFamily="18" charset="0"/>
              </a:rPr>
              <a:t>29</a:t>
            </a:r>
            <a:endParaRPr lang="zh-TW" altLang="en-US" sz="1400" baseline="-25000" dirty="0">
              <a:latin typeface="Times New Roman" pitchFamily="18" charset="0"/>
              <a:cs typeface="Times New Roman" pitchFamily="18" charset="0"/>
            </a:endParaRPr>
          </a:p>
        </p:txBody>
      </p:sp>
      <p:sp>
        <p:nvSpPr>
          <p:cNvPr id="14" name="文字方塊 13"/>
          <p:cNvSpPr txBox="1"/>
          <p:nvPr/>
        </p:nvSpPr>
        <p:spPr>
          <a:xfrm>
            <a:off x="7358082" y="3929066"/>
            <a:ext cx="821059" cy="307777"/>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Ag</a:t>
            </a:r>
            <a:r>
              <a:rPr lang="en-US" altLang="zh-TW" sz="1400" baseline="-25000" dirty="0" smtClean="0">
                <a:latin typeface="Times New Roman" pitchFamily="18" charset="0"/>
                <a:cs typeface="Times New Roman" pitchFamily="18" charset="0"/>
              </a:rPr>
              <a:t>67</a:t>
            </a:r>
            <a:r>
              <a:rPr lang="en-US" altLang="zh-TW" sz="1400" dirty="0" smtClean="0">
                <a:latin typeface="Times New Roman" pitchFamily="18" charset="0"/>
                <a:cs typeface="Times New Roman" pitchFamily="18" charset="0"/>
              </a:rPr>
              <a:t>Al</a:t>
            </a:r>
            <a:r>
              <a:rPr lang="en-US" altLang="zh-TW" sz="1400" baseline="-25000" dirty="0" smtClean="0">
                <a:latin typeface="Times New Roman" pitchFamily="18" charset="0"/>
                <a:cs typeface="Times New Roman" pitchFamily="18" charset="0"/>
              </a:rPr>
              <a:t>33</a:t>
            </a:r>
            <a:endParaRPr lang="zh-TW" altLang="en-US" sz="1400" baseline="-25000" dirty="0">
              <a:latin typeface="Times New Roman" pitchFamily="18" charset="0"/>
              <a:cs typeface="Times New Roman" pitchFamily="18" charset="0"/>
            </a:endParaRPr>
          </a:p>
        </p:txBody>
      </p:sp>
      <p:sp>
        <p:nvSpPr>
          <p:cNvPr id="15" name="文字方塊 14"/>
          <p:cNvSpPr txBox="1"/>
          <p:nvPr/>
        </p:nvSpPr>
        <p:spPr>
          <a:xfrm>
            <a:off x="1250611" y="6357958"/>
            <a:ext cx="821059" cy="307777"/>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Ag</a:t>
            </a:r>
            <a:r>
              <a:rPr lang="en-US" altLang="zh-TW" sz="1400" baseline="-25000" dirty="0" smtClean="0">
                <a:latin typeface="Times New Roman" pitchFamily="18" charset="0"/>
                <a:cs typeface="Times New Roman" pitchFamily="18" charset="0"/>
              </a:rPr>
              <a:t>57</a:t>
            </a:r>
            <a:r>
              <a:rPr lang="en-US" altLang="zh-TW" sz="1400" dirty="0" smtClean="0">
                <a:latin typeface="Times New Roman" pitchFamily="18" charset="0"/>
                <a:cs typeface="Times New Roman" pitchFamily="18" charset="0"/>
              </a:rPr>
              <a:t>Al</a:t>
            </a:r>
            <a:r>
              <a:rPr lang="en-US" altLang="zh-TW" sz="1400" baseline="-25000" dirty="0" smtClean="0">
                <a:latin typeface="Times New Roman" pitchFamily="18" charset="0"/>
                <a:cs typeface="Times New Roman" pitchFamily="18" charset="0"/>
              </a:rPr>
              <a:t>43</a:t>
            </a:r>
            <a:endParaRPr lang="zh-TW" altLang="en-US" sz="1400" baseline="-25000" dirty="0">
              <a:latin typeface="Times New Roman" pitchFamily="18" charset="0"/>
              <a:cs typeface="Times New Roman" pitchFamily="18" charset="0"/>
            </a:endParaRPr>
          </a:p>
        </p:txBody>
      </p:sp>
      <p:sp>
        <p:nvSpPr>
          <p:cNvPr id="16" name="文字方塊 15"/>
          <p:cNvSpPr txBox="1"/>
          <p:nvPr/>
        </p:nvSpPr>
        <p:spPr>
          <a:xfrm>
            <a:off x="4429124" y="6357958"/>
            <a:ext cx="821059" cy="307777"/>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Ag</a:t>
            </a:r>
            <a:r>
              <a:rPr lang="en-US" altLang="zh-TW" sz="1400" baseline="-25000" dirty="0" smtClean="0">
                <a:latin typeface="Times New Roman" pitchFamily="18" charset="0"/>
                <a:cs typeface="Times New Roman" pitchFamily="18" charset="0"/>
              </a:rPr>
              <a:t>47</a:t>
            </a:r>
            <a:r>
              <a:rPr lang="en-US" altLang="zh-TW" sz="1400" dirty="0" smtClean="0">
                <a:latin typeface="Times New Roman" pitchFamily="18" charset="0"/>
                <a:cs typeface="Times New Roman" pitchFamily="18" charset="0"/>
              </a:rPr>
              <a:t>Al</a:t>
            </a:r>
            <a:r>
              <a:rPr lang="en-US" altLang="zh-TW" sz="1400" baseline="-25000" dirty="0" smtClean="0">
                <a:latin typeface="Times New Roman" pitchFamily="18" charset="0"/>
                <a:cs typeface="Times New Roman" pitchFamily="18" charset="0"/>
              </a:rPr>
              <a:t>53</a:t>
            </a:r>
            <a:endParaRPr lang="zh-TW" altLang="en-US" sz="1400" baseline="-25000" dirty="0">
              <a:latin typeface="Times New Roman" pitchFamily="18" charset="0"/>
              <a:cs typeface="Times New Roman" pitchFamily="18" charset="0"/>
            </a:endParaRPr>
          </a:p>
        </p:txBody>
      </p:sp>
      <p:sp>
        <p:nvSpPr>
          <p:cNvPr id="17" name="文字方塊 16"/>
          <p:cNvSpPr txBox="1"/>
          <p:nvPr/>
        </p:nvSpPr>
        <p:spPr>
          <a:xfrm>
            <a:off x="7358082" y="6357958"/>
            <a:ext cx="821059" cy="307777"/>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Ag</a:t>
            </a:r>
            <a:r>
              <a:rPr lang="en-US" altLang="zh-TW" sz="1400" baseline="-25000" dirty="0" smtClean="0">
                <a:latin typeface="Times New Roman" pitchFamily="18" charset="0"/>
                <a:cs typeface="Times New Roman" pitchFamily="18" charset="0"/>
              </a:rPr>
              <a:t>30</a:t>
            </a:r>
            <a:r>
              <a:rPr lang="en-US" altLang="zh-TW" sz="1400" dirty="0" smtClean="0">
                <a:latin typeface="Times New Roman" pitchFamily="18" charset="0"/>
                <a:cs typeface="Times New Roman" pitchFamily="18" charset="0"/>
              </a:rPr>
              <a:t>Al</a:t>
            </a:r>
            <a:r>
              <a:rPr lang="en-US" altLang="zh-TW" sz="1400" baseline="-25000" dirty="0" smtClean="0">
                <a:latin typeface="Times New Roman" pitchFamily="18" charset="0"/>
                <a:cs typeface="Times New Roman" pitchFamily="18" charset="0"/>
              </a:rPr>
              <a:t>70</a:t>
            </a:r>
            <a:endParaRPr lang="zh-TW" altLang="en-US" sz="1400"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2952</TotalTime>
  <Words>2076</Words>
  <Application>Microsoft Office PowerPoint</Application>
  <PresentationFormat>如螢幕大小 (4:3)</PresentationFormat>
  <Paragraphs>445</Paragraphs>
  <Slides>25</Slides>
  <Notes>25</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25</vt:i4>
      </vt:variant>
    </vt:vector>
  </HeadingPairs>
  <TitlesOfParts>
    <vt:vector size="28" baseType="lpstr">
      <vt:lpstr>流線</vt:lpstr>
      <vt:lpstr>Graph</vt:lpstr>
      <vt:lpstr>Equation</vt:lpstr>
      <vt:lpstr>Group meeting: Transparent Conductive Film and   Micro/Submicro-Tenile tests  by membrane deflection experiment (MDE)</vt:lpstr>
      <vt:lpstr>Outline</vt:lpstr>
      <vt:lpstr>Transparent conductive film</vt:lpstr>
      <vt:lpstr>Transparent conductive film</vt:lpstr>
      <vt:lpstr>Experimental methods</vt:lpstr>
      <vt:lpstr>Experimental methods</vt:lpstr>
      <vt:lpstr>Experimental flow chart</vt:lpstr>
      <vt:lpstr>Results</vt:lpstr>
      <vt:lpstr>Results</vt:lpstr>
      <vt:lpstr>Results</vt:lpstr>
      <vt:lpstr>Results</vt:lpstr>
      <vt:lpstr>Results</vt:lpstr>
      <vt:lpstr>Results</vt:lpstr>
      <vt:lpstr>Results, optical properties</vt:lpstr>
      <vt:lpstr>Results, optical properties</vt:lpstr>
      <vt:lpstr>Results, electrical properties</vt:lpstr>
      <vt:lpstr>Process map</vt:lpstr>
      <vt:lpstr>Common characteristics</vt:lpstr>
      <vt:lpstr>Sputter mechanism</vt:lpstr>
      <vt:lpstr>Zr50Cu50 alloy deposition</vt:lpstr>
      <vt:lpstr>Transmittance and electrical properties of Zr50Cu50 film</vt:lpstr>
      <vt:lpstr>Summary</vt:lpstr>
      <vt:lpstr>Summary</vt:lpstr>
      <vt:lpstr>Future work and suggestion</vt:lpstr>
      <vt:lpstr>Acknowledgement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Tensile-deformation measurement of this film by membrane deflection experiement (MDE)</dc:title>
  <dc:creator>ChingJen</dc:creator>
  <cp:lastModifiedBy>xp</cp:lastModifiedBy>
  <cp:revision>297</cp:revision>
  <dcterms:created xsi:type="dcterms:W3CDTF">2009-03-03T06:34:16Z</dcterms:created>
  <dcterms:modified xsi:type="dcterms:W3CDTF">2010-01-02T07:52:50Z</dcterms:modified>
</cp:coreProperties>
</file>